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Default Extension="emf" ContentType="image/x-emf"/>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Default Extension="vml" ContentType="application/vnd.openxmlformats-officedocument.vmlDrawing"/>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1"/>
  </p:notesMasterIdLst>
  <p:sldIdLst>
    <p:sldId id="256" r:id="rId2"/>
    <p:sldId id="287" r:id="rId3"/>
    <p:sldId id="268" r:id="rId4"/>
    <p:sldId id="308" r:id="rId5"/>
    <p:sldId id="309" r:id="rId6"/>
    <p:sldId id="261" r:id="rId7"/>
    <p:sldId id="273" r:id="rId8"/>
    <p:sldId id="282" r:id="rId9"/>
    <p:sldId id="300" r:id="rId10"/>
    <p:sldId id="271" r:id="rId11"/>
    <p:sldId id="264" r:id="rId12"/>
    <p:sldId id="257" r:id="rId13"/>
    <p:sldId id="284" r:id="rId14"/>
    <p:sldId id="270" r:id="rId15"/>
    <p:sldId id="295" r:id="rId16"/>
    <p:sldId id="265" r:id="rId17"/>
    <p:sldId id="283" r:id="rId18"/>
    <p:sldId id="266" r:id="rId19"/>
    <p:sldId id="297" r:id="rId20"/>
    <p:sldId id="292" r:id="rId21"/>
    <p:sldId id="301" r:id="rId22"/>
    <p:sldId id="286" r:id="rId23"/>
    <p:sldId id="272" r:id="rId24"/>
    <p:sldId id="279" r:id="rId25"/>
    <p:sldId id="310" r:id="rId26"/>
    <p:sldId id="311" r:id="rId27"/>
    <p:sldId id="312" r:id="rId28"/>
    <p:sldId id="288" r:id="rId29"/>
    <p:sldId id="290" r:id="rId30"/>
    <p:sldId id="289" r:id="rId31"/>
    <p:sldId id="299" r:id="rId32"/>
    <p:sldId id="296" r:id="rId33"/>
    <p:sldId id="260" r:id="rId34"/>
    <p:sldId id="298" r:id="rId35"/>
    <p:sldId id="262" r:id="rId36"/>
    <p:sldId id="259" r:id="rId37"/>
    <p:sldId id="285" r:id="rId38"/>
    <p:sldId id="306" r:id="rId39"/>
    <p:sldId id="280" r:id="rId4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autoAdjust="0"/>
  </p:normalViewPr>
  <p:slideViewPr>
    <p:cSldViewPr>
      <p:cViewPr varScale="1">
        <p:scale>
          <a:sx n="75" d="100"/>
          <a:sy n="75" d="100"/>
        </p:scale>
        <p:origin x="-1008" y="-84"/>
      </p:cViewPr>
      <p:guideLst>
        <p:guide orient="horz" pos="2160"/>
        <p:guide pos="2880"/>
      </p:guideLst>
    </p:cSldViewPr>
  </p:slideViewPr>
  <p:outlineViewPr>
    <p:cViewPr>
      <p:scale>
        <a:sx n="33" d="100"/>
        <a:sy n="33" d="100"/>
      </p:scale>
      <p:origin x="270" y="69378"/>
    </p:cViewPr>
  </p:outlineViewPr>
  <p:notesTextViewPr>
    <p:cViewPr>
      <p:scale>
        <a:sx n="100" d="100"/>
        <a:sy n="100" d="100"/>
      </p:scale>
      <p:origin x="0" y="0"/>
    </p:cViewPr>
  </p:notesTextViewPr>
  <p:sorterViewPr>
    <p:cViewPr>
      <p:scale>
        <a:sx n="66" d="100"/>
        <a:sy n="66" d="100"/>
      </p:scale>
      <p:origin x="0" y="834"/>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F766092-13CC-4283-8702-CD2CA2B5712A}" type="datetimeFigureOut">
              <a:rPr lang="en-US" smtClean="0"/>
              <a:pPr/>
              <a:t>5/22/2010</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B262C86-18FF-48FD-8D66-65BE8F7A1050}" type="slidenum">
              <a:rPr lang="en-US" smtClean="0"/>
              <a:pPr/>
              <a:t>‹#›</a:t>
            </a:fld>
            <a:endParaRPr 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B262C86-18FF-48FD-8D66-65BE8F7A1050}"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B262C86-18FF-48FD-8D66-65BE8F7A1050}"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B262C86-18FF-48FD-8D66-65BE8F7A1050}"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B262C86-18FF-48FD-8D66-65BE8F7A1050}" type="slidenum">
              <a:rPr lang="en-US" smtClean="0"/>
              <a:pPr/>
              <a:t>12</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B262C86-18FF-48FD-8D66-65BE8F7A1050}"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B262C86-18FF-48FD-8D66-65BE8F7A1050}"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B262C86-18FF-48FD-8D66-65BE8F7A1050}"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B262C86-18FF-48FD-8D66-65BE8F7A1050}"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B262C86-18FF-48FD-8D66-65BE8F7A1050}" type="slidenum">
              <a:rPr lang="en-US" smtClean="0"/>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B262C86-18FF-48FD-8D66-65BE8F7A1050}" type="slidenum">
              <a:rPr lang="en-US" smtClean="0"/>
              <a:pPr/>
              <a:t>18</a:t>
            </a:fld>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B262C86-18FF-48FD-8D66-65BE8F7A1050}"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B262C86-18FF-48FD-8D66-65BE8F7A1050}"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B262C86-18FF-48FD-8D66-65BE8F7A1050}" type="slidenum">
              <a:rPr lang="en-US" smtClean="0"/>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B262C86-18FF-48FD-8D66-65BE8F7A1050}" type="slidenum">
              <a:rPr lang="en-US" smtClean="0"/>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B262C86-18FF-48FD-8D66-65BE8F7A1050}" type="slidenum">
              <a:rPr lang="en-US" smtClean="0"/>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B262C86-18FF-48FD-8D66-65BE8F7A1050}" type="slidenum">
              <a:rPr lang="en-US" smtClean="0"/>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B262C86-18FF-48FD-8D66-65BE8F7A1050}" type="slidenum">
              <a:rPr lang="en-US" smtClean="0"/>
              <a:pPr/>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B262C86-18FF-48FD-8D66-65BE8F7A1050}" type="slidenum">
              <a:rPr lang="en-US" smtClean="0"/>
              <a:pPr/>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B262C86-18FF-48FD-8D66-65BE8F7A1050}" type="slidenum">
              <a:rPr lang="en-US" smtClean="0"/>
              <a:pPr/>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B262C86-18FF-48FD-8D66-65BE8F7A1050}" type="slidenum">
              <a:rPr lang="en-US" smtClean="0"/>
              <a:pPr/>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B262C86-18FF-48FD-8D66-65BE8F7A1050}" type="slidenum">
              <a:rPr lang="en-US" smtClean="0"/>
              <a:pPr/>
              <a:t>28</a:t>
            </a:fld>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B262C86-18FF-48FD-8D66-65BE8F7A1050}" type="slidenum">
              <a:rPr lang="en-US" smtClean="0"/>
              <a:pPr/>
              <a:t>29</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B262C86-18FF-48FD-8D66-65BE8F7A1050}" type="slidenum">
              <a:rPr lang="en-US" smtClean="0"/>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B262C86-18FF-48FD-8D66-65BE8F7A1050}" type="slidenum">
              <a:rPr lang="en-US" smtClean="0"/>
              <a:pPr/>
              <a:t>30</a:t>
            </a:fld>
            <a:endParaRPr 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B262C86-18FF-48FD-8D66-65BE8F7A1050}" type="slidenum">
              <a:rPr lang="en-US" smtClean="0"/>
              <a:pPr/>
              <a:t>31</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B262C86-18FF-48FD-8D66-65BE8F7A1050}" type="slidenum">
              <a:rPr lang="en-US" smtClean="0"/>
              <a:pPr/>
              <a:t>32</a:t>
            </a:fld>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B262C86-18FF-48FD-8D66-65BE8F7A1050}" type="slidenum">
              <a:rPr lang="en-US" smtClean="0"/>
              <a:pPr/>
              <a:t>33</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B262C86-18FF-48FD-8D66-65BE8F7A1050}" type="slidenum">
              <a:rPr lang="en-US" smtClean="0"/>
              <a:pPr/>
              <a:t>34</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B262C86-18FF-48FD-8D66-65BE8F7A1050}" type="slidenum">
              <a:rPr lang="en-US" smtClean="0"/>
              <a:pPr/>
              <a:t>35</a:t>
            </a:fld>
            <a:endParaRPr 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B262C86-18FF-48FD-8D66-65BE8F7A1050}" type="slidenum">
              <a:rPr lang="en-US" smtClean="0"/>
              <a:pPr/>
              <a:t>36</a:t>
            </a:fld>
            <a:endParaRPr 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B262C86-18FF-48FD-8D66-65BE8F7A1050}" type="slidenum">
              <a:rPr lang="en-US" smtClean="0"/>
              <a:pPr/>
              <a:t>37</a:t>
            </a:fld>
            <a:endParaRPr 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B262C86-18FF-48FD-8D66-65BE8F7A1050}" type="slidenum">
              <a:rPr lang="en-US" smtClean="0"/>
              <a:pPr/>
              <a:t>38</a:t>
            </a:fld>
            <a:endParaRPr 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B262C86-18FF-48FD-8D66-65BE8F7A1050}" type="slidenum">
              <a:rPr lang="en-US" smtClean="0"/>
              <a:pPr/>
              <a:t>39</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B262C86-18FF-48FD-8D66-65BE8F7A1050}"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B262C86-18FF-48FD-8D66-65BE8F7A1050}" type="slidenum">
              <a:rPr lang="en-US" smtClean="0"/>
              <a:pPr/>
              <a:t>5</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B262C86-18FF-48FD-8D66-65BE8F7A1050}" type="slidenum">
              <a:rPr lang="en-US" smtClean="0"/>
              <a:pPr/>
              <a:t>6</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B262C86-18FF-48FD-8D66-65BE8F7A1050}"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B262C86-18FF-48FD-8D66-65BE8F7A1050}" type="slidenum">
              <a:rPr lang="en-US" smtClean="0"/>
              <a:pPr/>
              <a:t>8</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B262C86-18FF-48FD-8D66-65BE8F7A1050}" type="slidenum">
              <a:rPr lang="en-US" smtClean="0"/>
              <a:pPr/>
              <a:t>9</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6EE78999-3405-4924-91D3-A3F45CB7B5B6}" type="datetimeFigureOut">
              <a:rPr lang="en-US" smtClean="0"/>
              <a:pPr/>
              <a:t>5/22/2010</a:t>
            </a:fld>
            <a:endParaRPr lang="en-US" dirty="0"/>
          </a:p>
        </p:txBody>
      </p:sp>
      <p:sp>
        <p:nvSpPr>
          <p:cNvPr id="19" name="Footer Placeholder 18"/>
          <p:cNvSpPr>
            <a:spLocks noGrp="1"/>
          </p:cNvSpPr>
          <p:nvPr>
            <p:ph type="ftr" sz="quarter" idx="11"/>
          </p:nvPr>
        </p:nvSpPr>
        <p:spPr/>
        <p:txBody>
          <a:bodyPr/>
          <a:lstStyle/>
          <a:p>
            <a:endParaRPr lang="en-US" dirty="0"/>
          </a:p>
        </p:txBody>
      </p:sp>
      <p:sp>
        <p:nvSpPr>
          <p:cNvPr id="27" name="Slide Number Placeholder 26"/>
          <p:cNvSpPr>
            <a:spLocks noGrp="1"/>
          </p:cNvSpPr>
          <p:nvPr>
            <p:ph type="sldNum" sz="quarter" idx="12"/>
          </p:nvPr>
        </p:nvSpPr>
        <p:spPr/>
        <p:txBody>
          <a:bodyPr/>
          <a:lstStyle/>
          <a:p>
            <a:fld id="{189D6A8E-6F08-4372-8105-9411CB933A0B}"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EE78999-3405-4924-91D3-A3F45CB7B5B6}" type="datetimeFigureOut">
              <a:rPr lang="en-US" smtClean="0"/>
              <a:pPr/>
              <a:t>5/22/2010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89D6A8E-6F08-4372-8105-9411CB933A0B}"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EE78999-3405-4924-91D3-A3F45CB7B5B6}" type="datetimeFigureOut">
              <a:rPr lang="en-US" smtClean="0"/>
              <a:pPr/>
              <a:t>5/22/2010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89D6A8E-6F08-4372-8105-9411CB933A0B}"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EE78999-3405-4924-91D3-A3F45CB7B5B6}" type="datetimeFigureOut">
              <a:rPr lang="en-US" smtClean="0"/>
              <a:pPr/>
              <a:t>5/22/2010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89D6A8E-6F08-4372-8105-9411CB933A0B}"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6EE78999-3405-4924-91D3-A3F45CB7B5B6}" type="datetimeFigureOut">
              <a:rPr lang="en-US" smtClean="0"/>
              <a:pPr/>
              <a:t>5/22/2010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89D6A8E-6F08-4372-8105-9411CB933A0B}"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6EE78999-3405-4924-91D3-A3F45CB7B5B6}" type="datetimeFigureOut">
              <a:rPr lang="en-US" smtClean="0"/>
              <a:pPr/>
              <a:t>5/22/2010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189D6A8E-6F08-4372-8105-9411CB933A0B}"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6EE78999-3405-4924-91D3-A3F45CB7B5B6}" type="datetimeFigureOut">
              <a:rPr lang="en-US" smtClean="0"/>
              <a:pPr/>
              <a:t>5/22/2010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189D6A8E-6F08-4372-8105-9411CB933A0B}"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6EE78999-3405-4924-91D3-A3F45CB7B5B6}" type="datetimeFigureOut">
              <a:rPr lang="en-US" smtClean="0"/>
              <a:pPr/>
              <a:t>5/22/2010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189D6A8E-6F08-4372-8105-9411CB933A0B}"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EE78999-3405-4924-91D3-A3F45CB7B5B6}" type="datetimeFigureOut">
              <a:rPr lang="en-US" smtClean="0"/>
              <a:pPr/>
              <a:t>5/22/2010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189D6A8E-6F08-4372-8105-9411CB933A0B}"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6EE78999-3405-4924-91D3-A3F45CB7B5B6}" type="datetimeFigureOut">
              <a:rPr lang="en-US" smtClean="0"/>
              <a:pPr/>
              <a:t>5/22/2010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189D6A8E-6F08-4372-8105-9411CB933A0B}"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6EE78999-3405-4924-91D3-A3F45CB7B5B6}" type="datetimeFigureOut">
              <a:rPr lang="en-US" smtClean="0"/>
              <a:pPr/>
              <a:t>5/22/2010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8077200" y="6356350"/>
            <a:ext cx="609600" cy="365125"/>
          </a:xfrm>
        </p:spPr>
        <p:txBody>
          <a:bodyPr/>
          <a:lstStyle/>
          <a:p>
            <a:fld id="{189D6A8E-6F08-4372-8105-9411CB933A0B}" type="slidenum">
              <a:rPr lang="en-US" smtClean="0"/>
              <a:pPr/>
              <a:t>‹#›</a:t>
            </a:fld>
            <a:endParaRPr lang="en-US" dirty="0"/>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dirty="0"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6EE78999-3405-4924-91D3-A3F45CB7B5B6}" type="datetimeFigureOut">
              <a:rPr lang="en-US" smtClean="0"/>
              <a:pPr/>
              <a:t>5/22/2010</a:t>
            </a:fld>
            <a:endParaRPr lang="en-US" dirty="0"/>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dirty="0"/>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189D6A8E-6F08-4372-8105-9411CB933A0B}" type="slidenum">
              <a:rPr lang="en-US" smtClean="0"/>
              <a:pPr/>
              <a:t>‹#›</a:t>
            </a:fld>
            <a:endParaRPr lang="en-US" dirty="0"/>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gr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hyperlink" Target="http://twitter.com/account/profile_image/GHETS?hreflang=en" TargetMode="Externa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hyperlink" Target="http://www.brainyquote.com/quotes/quotes/m/martinluth121315.html" TargetMode="External"/><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609600"/>
            <a:ext cx="7239000" cy="1600200"/>
          </a:xfrm>
        </p:spPr>
        <p:txBody>
          <a:bodyPr/>
          <a:lstStyle/>
          <a:p>
            <a:pPr algn="ctr"/>
            <a:r>
              <a:rPr lang="en-US" dirty="0" smtClean="0">
                <a:solidFill>
                  <a:srgbClr val="FF0000"/>
                </a:solidFill>
              </a:rPr>
              <a:t>Family Physicians</a:t>
            </a:r>
            <a:br>
              <a:rPr lang="en-US" dirty="0" smtClean="0">
                <a:solidFill>
                  <a:srgbClr val="FF0000"/>
                </a:solidFill>
              </a:rPr>
            </a:br>
            <a:r>
              <a:rPr lang="en-US" sz="2400" dirty="0" err="1" smtClean="0">
                <a:solidFill>
                  <a:srgbClr val="FF0000"/>
                </a:solidFill>
              </a:rPr>
              <a:t>Pluripotential</a:t>
            </a:r>
            <a:r>
              <a:rPr lang="en-US" sz="2400" dirty="0" smtClean="0">
                <a:solidFill>
                  <a:srgbClr val="FF0000"/>
                </a:solidFill>
              </a:rPr>
              <a:t> Actors in Global Health Care- Version 2.0 </a:t>
            </a:r>
            <a:endParaRPr lang="en-US" dirty="0">
              <a:solidFill>
                <a:srgbClr val="FF0000"/>
              </a:solidFill>
            </a:endParaRPr>
          </a:p>
        </p:txBody>
      </p:sp>
      <p:sp>
        <p:nvSpPr>
          <p:cNvPr id="3" name="Subtitle 2"/>
          <p:cNvSpPr>
            <a:spLocks noGrp="1"/>
          </p:cNvSpPr>
          <p:nvPr>
            <p:ph type="subTitle" idx="1"/>
          </p:nvPr>
        </p:nvSpPr>
        <p:spPr>
          <a:xfrm>
            <a:off x="762000" y="2895600"/>
            <a:ext cx="6858000" cy="2514600"/>
          </a:xfrm>
        </p:spPr>
        <p:txBody>
          <a:bodyPr>
            <a:normAutofit fontScale="70000" lnSpcReduction="20000"/>
          </a:bodyPr>
          <a:lstStyle/>
          <a:p>
            <a:pPr algn="ctr"/>
            <a:endParaRPr lang="en-US" sz="1900" dirty="0" smtClean="0"/>
          </a:p>
          <a:p>
            <a:pPr algn="ctr"/>
            <a:r>
              <a:rPr lang="en-US" sz="1900" dirty="0" smtClean="0"/>
              <a:t>Director</a:t>
            </a:r>
            <a:r>
              <a:rPr lang="en-US" sz="1900" dirty="0" smtClean="0"/>
              <a:t>,  The Mark Stinson Fellowship in Underserved &amp; Global  Health (CCFMR)</a:t>
            </a:r>
          </a:p>
          <a:p>
            <a:pPr algn="ctr"/>
            <a:r>
              <a:rPr lang="en-US" sz="1900" dirty="0" smtClean="0"/>
              <a:t>Scott </a:t>
            </a:r>
            <a:r>
              <a:rPr lang="en-US" sz="1900" dirty="0" smtClean="0"/>
              <a:t>Loeliger,  MD, </a:t>
            </a:r>
            <a:r>
              <a:rPr lang="en-US" sz="1900" dirty="0" smtClean="0"/>
              <a:t>MS</a:t>
            </a:r>
          </a:p>
          <a:p>
            <a:pPr algn="ctr"/>
            <a:r>
              <a:rPr lang="en-US" sz="1900" dirty="0" smtClean="0"/>
              <a:t>Program </a:t>
            </a:r>
            <a:r>
              <a:rPr lang="en-US" sz="1900" dirty="0" smtClean="0"/>
              <a:t>Director,  Global Health through Education, Training and Service  (GHETS)</a:t>
            </a:r>
          </a:p>
          <a:p>
            <a:endParaRPr lang="en-US" sz="2400" dirty="0" smtClean="0"/>
          </a:p>
          <a:p>
            <a:r>
              <a:rPr lang="en-US" sz="3200" dirty="0" smtClean="0"/>
              <a:t>19</a:t>
            </a:r>
            <a:r>
              <a:rPr lang="en-US" sz="3200" baseline="30000" dirty="0" smtClean="0"/>
              <a:t>th</a:t>
            </a:r>
            <a:r>
              <a:rPr lang="en-US" sz="3200" dirty="0" smtClean="0"/>
              <a:t> WORLD WONCA CONFERENCE OF FAMILY DOCTORS</a:t>
            </a:r>
          </a:p>
          <a:p>
            <a:r>
              <a:rPr lang="en-US" sz="3200" dirty="0" smtClean="0"/>
              <a:t>CANCUN,  MEXICO</a:t>
            </a:r>
          </a:p>
          <a:p>
            <a:r>
              <a:rPr lang="en-US" sz="3200" dirty="0" smtClean="0"/>
              <a:t>22 May, 2010</a:t>
            </a:r>
          </a:p>
          <a:p>
            <a:endParaRPr lang="en-US" sz="2400" dirty="0" smtClean="0"/>
          </a:p>
          <a:p>
            <a:endParaRPr lang="en-US" sz="2400" dirty="0"/>
          </a:p>
        </p:txBody>
      </p:sp>
      <p:pic>
        <p:nvPicPr>
          <p:cNvPr id="4" name="Content Placeholder 3" descr="woncalogo.png"/>
          <p:cNvPicPr>
            <a:picLocks noChangeAspect="1"/>
          </p:cNvPicPr>
          <p:nvPr/>
        </p:nvPicPr>
        <p:blipFill>
          <a:blip r:embed="rId3" cstate="print"/>
          <a:stretch>
            <a:fillRect/>
          </a:stretch>
        </p:blipFill>
        <p:spPr>
          <a:xfrm>
            <a:off x="7467600" y="5562600"/>
            <a:ext cx="45719" cy="609600"/>
          </a:xfrm>
          <a:prstGeom prst="rect">
            <a:avLst/>
          </a:prstGeom>
        </p:spPr>
      </p:pic>
      <p:pic>
        <p:nvPicPr>
          <p:cNvPr id="14338" name="Picture 2" descr="http://a3.twimg.com/profile_images/80192241/square_logo_bigger.jpg">
            <a:hlinkClick r:id="rId4"/>
          </p:cNvPr>
          <p:cNvPicPr>
            <a:picLocks noChangeAspect="1" noChangeArrowheads="1"/>
          </p:cNvPicPr>
          <p:nvPr/>
        </p:nvPicPr>
        <p:blipFill>
          <a:blip r:embed="rId5" cstate="print"/>
          <a:srcRect/>
          <a:stretch>
            <a:fillRect/>
          </a:stretch>
        </p:blipFill>
        <p:spPr bwMode="auto">
          <a:xfrm>
            <a:off x="4343400" y="5638800"/>
            <a:ext cx="838200" cy="609600"/>
          </a:xfrm>
          <a:prstGeom prst="rect">
            <a:avLst/>
          </a:prstGeom>
          <a:noFill/>
        </p:spPr>
      </p:pic>
      <p:sp>
        <p:nvSpPr>
          <p:cNvPr id="7" name="Rectangle 6"/>
          <p:cNvSpPr/>
          <p:nvPr/>
        </p:nvSpPr>
        <p:spPr>
          <a:xfrm>
            <a:off x="4267200" y="6248400"/>
            <a:ext cx="990600" cy="369332"/>
          </a:xfrm>
          <a:prstGeom prst="rect">
            <a:avLst/>
          </a:prstGeom>
        </p:spPr>
        <p:txBody>
          <a:bodyPr wrap="square">
            <a:spAutoFit/>
          </a:bodyPr>
          <a:lstStyle/>
          <a:p>
            <a:pPr lvl="0" eaLnBrk="0" fontAlgn="base" hangingPunct="0">
              <a:spcBef>
                <a:spcPct val="0"/>
              </a:spcBef>
              <a:spcAft>
                <a:spcPct val="0"/>
              </a:spcAft>
            </a:pPr>
            <a:r>
              <a:rPr lang="en-US" dirty="0" smtClean="0">
                <a:solidFill>
                  <a:prstClr val="white"/>
                </a:solidFill>
                <a:latin typeface="Arial" pitchFamily="34" charset="0"/>
                <a:cs typeface="Arial" pitchFamily="34" charset="0"/>
              </a:rPr>
              <a:t>GHETS</a:t>
            </a:r>
          </a:p>
        </p:txBody>
      </p:sp>
      <p:pic>
        <p:nvPicPr>
          <p:cNvPr id="18433" name="Picture 1"/>
          <p:cNvPicPr>
            <a:picLocks noChangeAspect="1" noChangeArrowheads="1"/>
          </p:cNvPicPr>
          <p:nvPr/>
        </p:nvPicPr>
        <p:blipFill>
          <a:blip r:embed="rId6" cstate="print"/>
          <a:srcRect/>
          <a:stretch>
            <a:fillRect/>
          </a:stretch>
        </p:blipFill>
        <p:spPr bwMode="auto">
          <a:xfrm>
            <a:off x="6553200" y="5715000"/>
            <a:ext cx="2057400" cy="914400"/>
          </a:xfrm>
          <a:prstGeom prst="rect">
            <a:avLst/>
          </a:prstGeom>
          <a:noFill/>
          <a:ln w="9525">
            <a:noFill/>
            <a:miter lim="800000"/>
            <a:headEnd/>
            <a:tailEnd/>
          </a:ln>
        </p:spPr>
      </p:pic>
      <p:pic>
        <p:nvPicPr>
          <p:cNvPr id="8" name="Picture 7" descr="!CCHSC"/>
          <p:cNvPicPr/>
          <p:nvPr/>
        </p:nvPicPr>
        <p:blipFill>
          <a:blip r:embed="rId7" cstate="print"/>
          <a:srcRect/>
          <a:stretch>
            <a:fillRect/>
          </a:stretch>
        </p:blipFill>
        <p:spPr bwMode="auto">
          <a:xfrm>
            <a:off x="762000" y="5791200"/>
            <a:ext cx="2286000" cy="762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98" name="Object 2"/>
          <p:cNvGraphicFramePr>
            <a:graphicFrameLocks noChangeAspect="1"/>
          </p:cNvGraphicFramePr>
          <p:nvPr/>
        </p:nvGraphicFramePr>
        <p:xfrm>
          <a:off x="3008313" y="1397000"/>
          <a:ext cx="3125787" cy="4064000"/>
        </p:xfrm>
        <a:graphic>
          <a:graphicData uri="http://schemas.openxmlformats.org/presentationml/2006/ole">
            <p:oleObj spid="_x0000_s4098" name="Acrobat Document" r:id="rId4" imgW="6378480" imgH="8291160" progId="AcroExch.Document.7">
              <p:embed/>
            </p:oleObj>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38200"/>
            <a:ext cx="8229600" cy="1295400"/>
          </a:xfrm>
        </p:spPr>
        <p:txBody>
          <a:bodyPr>
            <a:noAutofit/>
          </a:bodyPr>
          <a:lstStyle/>
          <a:p>
            <a:pPr algn="ctr"/>
            <a:r>
              <a:rPr lang="en-US" sz="4000" dirty="0" smtClean="0">
                <a:solidFill>
                  <a:srgbClr val="FF0000"/>
                </a:solidFill>
              </a:rPr>
              <a:t>Improving Health Systems: The Contribution of Family Medicine</a:t>
            </a:r>
            <a:endParaRPr lang="en-US" sz="4000" dirty="0">
              <a:solidFill>
                <a:srgbClr val="FF0000"/>
              </a:solidFill>
            </a:endParaRPr>
          </a:p>
        </p:txBody>
      </p:sp>
      <p:sp>
        <p:nvSpPr>
          <p:cNvPr id="3" name="Content Placeholder 2"/>
          <p:cNvSpPr>
            <a:spLocks noGrp="1"/>
          </p:cNvSpPr>
          <p:nvPr>
            <p:ph idx="1"/>
          </p:nvPr>
        </p:nvSpPr>
        <p:spPr>
          <a:xfrm>
            <a:off x="457200" y="2438400"/>
            <a:ext cx="8229600" cy="3886200"/>
          </a:xfrm>
        </p:spPr>
        <p:txBody>
          <a:bodyPr>
            <a:normAutofit lnSpcReduction="10000"/>
          </a:bodyPr>
          <a:lstStyle/>
          <a:p>
            <a:r>
              <a:rPr lang="en-US" dirty="0" smtClean="0"/>
              <a:t>  A  foundation guidebook building upon WHO/WONCA/TUFH work from the 1970’s forward.</a:t>
            </a:r>
          </a:p>
          <a:p>
            <a:endParaRPr lang="en-US" dirty="0" smtClean="0"/>
          </a:p>
          <a:p>
            <a:r>
              <a:rPr lang="en-US" dirty="0" smtClean="0"/>
              <a:t>  A </a:t>
            </a:r>
            <a:r>
              <a:rPr lang="en-US" dirty="0" err="1" smtClean="0"/>
              <a:t>relevent</a:t>
            </a:r>
            <a:r>
              <a:rPr lang="en-US" dirty="0" smtClean="0"/>
              <a:t> work that continues to offer guidance to those of us pursuing the shared goals of family medicine and primary health care.</a:t>
            </a:r>
          </a:p>
          <a:p>
            <a:endParaRPr lang="en-US" dirty="0" smtClean="0"/>
          </a:p>
          <a:p>
            <a:r>
              <a:rPr lang="en-US" dirty="0" smtClean="0"/>
              <a:t>  Most of the authors are still working at process and are in </a:t>
            </a:r>
            <a:r>
              <a:rPr lang="en-US" dirty="0" err="1" smtClean="0"/>
              <a:t>attendence</a:t>
            </a:r>
            <a:r>
              <a:rPr lang="en-US" dirty="0" smtClean="0"/>
              <a:t> at this conference.</a:t>
            </a:r>
          </a:p>
        </p:txBody>
      </p:sp>
      <p:sp>
        <p:nvSpPr>
          <p:cNvPr id="4" name="Footer Placeholder 3"/>
          <p:cNvSpPr>
            <a:spLocks noGrp="1"/>
          </p:cNvSpPr>
          <p:nvPr>
            <p:ph type="ftr" sz="quarter" idx="11"/>
          </p:nvPr>
        </p:nvSpPr>
        <p:spPr>
          <a:xfrm>
            <a:off x="2590800" y="6492875"/>
            <a:ext cx="3352800" cy="365125"/>
          </a:xfrm>
        </p:spPr>
        <p:txBody>
          <a:bodyPr/>
          <a:lstStyle/>
          <a:p>
            <a:pPr algn="ctr"/>
            <a:r>
              <a:rPr lang="fr-FR" smtClean="0">
                <a:solidFill>
                  <a:srgbClr val="FFFF00"/>
                </a:solidFill>
              </a:rPr>
              <a:t>Boelen, Charles,  et al;  WONCA Publication, 2002</a:t>
            </a:r>
            <a:endParaRPr lang="en-US" dirty="0">
              <a:solidFill>
                <a:srgbClr val="FFFF00"/>
              </a:solidFill>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667512"/>
          </a:xfrm>
        </p:spPr>
        <p:txBody>
          <a:bodyPr>
            <a:noAutofit/>
          </a:bodyPr>
          <a:lstStyle/>
          <a:p>
            <a:pPr algn="ctr"/>
            <a:r>
              <a:rPr lang="en-US" sz="4800" dirty="0" smtClean="0">
                <a:solidFill>
                  <a:srgbClr val="FF0000"/>
                </a:solidFill>
              </a:rPr>
              <a:t>Origins of the Profession</a:t>
            </a:r>
            <a:endParaRPr lang="en-US" sz="4800" dirty="0">
              <a:solidFill>
                <a:srgbClr val="FF0000"/>
              </a:solidFill>
            </a:endParaRPr>
          </a:p>
        </p:txBody>
      </p:sp>
      <p:sp>
        <p:nvSpPr>
          <p:cNvPr id="3" name="Content Placeholder 2"/>
          <p:cNvSpPr>
            <a:spLocks noGrp="1"/>
          </p:cNvSpPr>
          <p:nvPr>
            <p:ph idx="1"/>
          </p:nvPr>
        </p:nvSpPr>
        <p:spPr/>
        <p:txBody>
          <a:bodyPr/>
          <a:lstStyle/>
          <a:p>
            <a:r>
              <a:rPr lang="en-US" i="1" dirty="0" smtClean="0"/>
              <a:t>Hippocrates</a:t>
            </a:r>
          </a:p>
          <a:p>
            <a:endParaRPr lang="en-US" i="1" dirty="0" smtClean="0"/>
          </a:p>
          <a:p>
            <a:r>
              <a:rPr lang="en-US" i="1" dirty="0" smtClean="0"/>
              <a:t>Barbers</a:t>
            </a:r>
          </a:p>
          <a:p>
            <a:endParaRPr lang="en-US" i="1" dirty="0" smtClean="0"/>
          </a:p>
          <a:p>
            <a:r>
              <a:rPr lang="en-US" i="1" dirty="0" smtClean="0"/>
              <a:t>Traditional </a:t>
            </a:r>
            <a:r>
              <a:rPr lang="en-US" i="1" dirty="0" smtClean="0"/>
              <a:t>Healers</a:t>
            </a:r>
          </a:p>
          <a:p>
            <a:endParaRPr lang="en-US" i="1" dirty="0" smtClean="0"/>
          </a:p>
          <a:p>
            <a:r>
              <a:rPr lang="en-US" i="1" dirty="0" smtClean="0"/>
              <a:t>General Practitioners/Family Physicians</a:t>
            </a:r>
          </a:p>
          <a:p>
            <a:endParaRPr lang="en-US" i="1"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2" descr="http://scienceblogs.com/moleculeoftheday/images/gout-cartoon.jpg"/>
          <p:cNvPicPr>
            <a:picLocks noChangeAspect="1" noChangeArrowheads="1"/>
          </p:cNvPicPr>
          <p:nvPr/>
        </p:nvPicPr>
        <p:blipFill>
          <a:blip r:embed="rId3" cstate="print"/>
          <a:srcRect/>
          <a:stretch>
            <a:fillRect/>
          </a:stretch>
        </p:blipFill>
        <p:spPr bwMode="auto">
          <a:xfrm>
            <a:off x="1066800" y="1295400"/>
            <a:ext cx="7010400" cy="4800600"/>
          </a:xfrm>
          <a:prstGeom prst="rect">
            <a:avLst/>
          </a:prstGeom>
          <a:no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200912"/>
          </a:xfrm>
        </p:spPr>
        <p:txBody>
          <a:bodyPr>
            <a:noAutofit/>
          </a:bodyPr>
          <a:lstStyle/>
          <a:p>
            <a:pPr algn="ctr"/>
            <a:r>
              <a:rPr lang="en-US" sz="4400" dirty="0" smtClean="0">
                <a:solidFill>
                  <a:srgbClr val="FF0000"/>
                </a:solidFill>
              </a:rPr>
              <a:t>Definition of General Practitioners/Family Physicians</a:t>
            </a:r>
            <a:endParaRPr lang="en-US" sz="4400" dirty="0">
              <a:solidFill>
                <a:srgbClr val="FF0000"/>
              </a:solidFill>
            </a:endParaRPr>
          </a:p>
        </p:txBody>
      </p:sp>
      <p:sp>
        <p:nvSpPr>
          <p:cNvPr id="3" name="Content Placeholder 2"/>
          <p:cNvSpPr>
            <a:spLocks noGrp="1"/>
          </p:cNvSpPr>
          <p:nvPr>
            <p:ph idx="1"/>
          </p:nvPr>
        </p:nvSpPr>
        <p:spPr>
          <a:xfrm>
            <a:off x="457200" y="2362200"/>
            <a:ext cx="8229600" cy="3962400"/>
          </a:xfrm>
        </p:spPr>
        <p:txBody>
          <a:bodyPr>
            <a:normAutofit fontScale="92500" lnSpcReduction="10000"/>
          </a:bodyPr>
          <a:lstStyle/>
          <a:p>
            <a:r>
              <a:rPr lang="en-US" sz="2000" dirty="0" smtClean="0"/>
              <a:t>Provide  comprehensive  health </a:t>
            </a:r>
            <a:r>
              <a:rPr lang="en-US" sz="2000" dirty="0" smtClean="0"/>
              <a:t>care</a:t>
            </a:r>
          </a:p>
          <a:p>
            <a:endParaRPr lang="en-US" sz="2000" dirty="0" smtClean="0"/>
          </a:p>
          <a:p>
            <a:r>
              <a:rPr lang="en-US" sz="2000" dirty="0" smtClean="0"/>
              <a:t>Accepts everyone who needs </a:t>
            </a:r>
            <a:r>
              <a:rPr lang="en-US" sz="2000" dirty="0" smtClean="0"/>
              <a:t>care</a:t>
            </a:r>
          </a:p>
          <a:p>
            <a:endParaRPr lang="en-US" sz="2000" dirty="0" smtClean="0"/>
          </a:p>
          <a:p>
            <a:r>
              <a:rPr lang="en-US" sz="2000" dirty="0" smtClean="0"/>
              <a:t>Clinically and culturally competent</a:t>
            </a:r>
          </a:p>
          <a:p>
            <a:endParaRPr lang="en-US" sz="2000" dirty="0" smtClean="0"/>
          </a:p>
          <a:p>
            <a:r>
              <a:rPr lang="en-US" sz="2000" dirty="0" smtClean="0"/>
              <a:t>Cares </a:t>
            </a:r>
            <a:r>
              <a:rPr lang="en-US" sz="2000" dirty="0" smtClean="0"/>
              <a:t>for</a:t>
            </a:r>
          </a:p>
          <a:p>
            <a:pPr>
              <a:buNone/>
            </a:pPr>
            <a:r>
              <a:rPr lang="en-US" sz="2000" dirty="0" smtClean="0"/>
              <a:t>                        </a:t>
            </a:r>
            <a:r>
              <a:rPr lang="en-US" sz="2000" dirty="0" smtClean="0"/>
              <a:t>individuals in context of</a:t>
            </a:r>
          </a:p>
          <a:p>
            <a:pPr>
              <a:buNone/>
            </a:pPr>
            <a:r>
              <a:rPr lang="en-US" sz="2000" dirty="0" smtClean="0"/>
              <a:t>                                families</a:t>
            </a:r>
          </a:p>
          <a:p>
            <a:pPr>
              <a:buNone/>
            </a:pPr>
            <a:r>
              <a:rPr lang="en-US" sz="2000" dirty="0" smtClean="0"/>
              <a:t>                   </a:t>
            </a:r>
          </a:p>
          <a:p>
            <a:pPr>
              <a:buNone/>
            </a:pPr>
            <a:r>
              <a:rPr lang="en-US" sz="2000" dirty="0" smtClean="0"/>
              <a:t>                         family in context of</a:t>
            </a:r>
          </a:p>
          <a:p>
            <a:pPr>
              <a:buNone/>
            </a:pPr>
            <a:r>
              <a:rPr lang="en-US" sz="2000" dirty="0" smtClean="0"/>
              <a:t>                                communities</a:t>
            </a:r>
            <a:endParaRPr lang="en-US" sz="2000" dirty="0"/>
          </a:p>
        </p:txBody>
      </p:sp>
      <p:sp>
        <p:nvSpPr>
          <p:cNvPr id="4" name="Footer Placeholder 3"/>
          <p:cNvSpPr>
            <a:spLocks noGrp="1"/>
          </p:cNvSpPr>
          <p:nvPr>
            <p:ph type="ftr" sz="quarter" idx="11"/>
          </p:nvPr>
        </p:nvSpPr>
        <p:spPr/>
        <p:txBody>
          <a:bodyPr/>
          <a:lstStyle/>
          <a:p>
            <a:pPr algn="ctr"/>
            <a:r>
              <a:rPr lang="en-US" dirty="0" smtClean="0">
                <a:solidFill>
                  <a:srgbClr val="FFFF00"/>
                </a:solidFill>
              </a:rPr>
              <a:t>From WONCA Statement, 1991</a:t>
            </a:r>
            <a:endParaRPr lang="en-US" dirty="0">
              <a:solidFill>
                <a:srgbClr val="FFFF00"/>
              </a:solidFill>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5400" i="1" dirty="0" smtClean="0">
                <a:solidFill>
                  <a:srgbClr val="FF0000"/>
                </a:solidFill>
              </a:rPr>
              <a:t>The Five Star Doctor</a:t>
            </a:r>
            <a:endParaRPr lang="en-US" sz="5400" i="1" dirty="0">
              <a:solidFill>
                <a:srgbClr val="FF0000"/>
              </a:solidFill>
            </a:endParaRPr>
          </a:p>
        </p:txBody>
      </p:sp>
      <p:sp>
        <p:nvSpPr>
          <p:cNvPr id="3" name="Content Placeholder 2"/>
          <p:cNvSpPr>
            <a:spLocks noGrp="1"/>
          </p:cNvSpPr>
          <p:nvPr>
            <p:ph idx="1"/>
          </p:nvPr>
        </p:nvSpPr>
        <p:spPr>
          <a:xfrm>
            <a:off x="457200" y="2438400"/>
            <a:ext cx="8229600" cy="3886200"/>
          </a:xfrm>
        </p:spPr>
        <p:txBody>
          <a:bodyPr>
            <a:normAutofit/>
          </a:bodyPr>
          <a:lstStyle/>
          <a:p>
            <a:r>
              <a:rPr lang="en-US" sz="3600" dirty="0" smtClean="0"/>
              <a:t>Care Provider</a:t>
            </a:r>
          </a:p>
          <a:p>
            <a:r>
              <a:rPr lang="en-US" sz="3600" dirty="0" smtClean="0"/>
              <a:t>Decision Maker</a:t>
            </a:r>
          </a:p>
          <a:p>
            <a:r>
              <a:rPr lang="en-US" sz="3600" dirty="0" smtClean="0"/>
              <a:t>Communicator</a:t>
            </a:r>
          </a:p>
          <a:p>
            <a:r>
              <a:rPr lang="en-US" sz="3600" dirty="0" smtClean="0"/>
              <a:t>Community Leader</a:t>
            </a:r>
          </a:p>
          <a:p>
            <a:r>
              <a:rPr lang="en-US" sz="3600" dirty="0" smtClean="0"/>
              <a:t>Manager</a:t>
            </a:r>
            <a:endParaRPr lang="en-US" sz="3600" dirty="0"/>
          </a:p>
        </p:txBody>
      </p:sp>
      <p:sp>
        <p:nvSpPr>
          <p:cNvPr id="4" name="Footer Placeholder 3"/>
          <p:cNvSpPr>
            <a:spLocks noGrp="1"/>
          </p:cNvSpPr>
          <p:nvPr>
            <p:ph type="ftr" sz="quarter" idx="11"/>
          </p:nvPr>
        </p:nvSpPr>
        <p:spPr>
          <a:xfrm>
            <a:off x="2590800" y="6324600"/>
            <a:ext cx="3352800" cy="365125"/>
          </a:xfrm>
        </p:spPr>
        <p:txBody>
          <a:bodyPr/>
          <a:lstStyle/>
          <a:p>
            <a:pPr algn="ctr"/>
            <a:r>
              <a:rPr lang="en-US" smtClean="0">
                <a:solidFill>
                  <a:srgbClr val="FFFF00"/>
                </a:solidFill>
              </a:rPr>
              <a:t>Charles Boelen,  WHO,  1994-1995</a:t>
            </a:r>
            <a:endParaRPr lang="en-US" dirty="0">
              <a:solidFill>
                <a:srgbClr val="FFFF00"/>
              </a:solidFill>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667512"/>
          </a:xfrm>
        </p:spPr>
        <p:txBody>
          <a:bodyPr>
            <a:noAutofit/>
          </a:bodyPr>
          <a:lstStyle/>
          <a:p>
            <a:pPr algn="ctr"/>
            <a:r>
              <a:rPr lang="en-US" sz="3600" dirty="0" smtClean="0">
                <a:solidFill>
                  <a:srgbClr val="FF0000"/>
                </a:solidFill>
              </a:rPr>
              <a:t>Our Breadth – Interests and Activities</a:t>
            </a:r>
            <a:endParaRPr lang="en-US" sz="3600" dirty="0">
              <a:solidFill>
                <a:srgbClr val="FF0000"/>
              </a:solidFill>
            </a:endParaRPr>
          </a:p>
        </p:txBody>
      </p:sp>
      <p:graphicFrame>
        <p:nvGraphicFramePr>
          <p:cNvPr id="4" name="Content Placeholder 3"/>
          <p:cNvGraphicFramePr>
            <a:graphicFrameLocks noGrp="1"/>
          </p:cNvGraphicFramePr>
          <p:nvPr>
            <p:ph idx="1"/>
          </p:nvPr>
        </p:nvGraphicFramePr>
        <p:xfrm>
          <a:off x="457200" y="1905000"/>
          <a:ext cx="8229600" cy="4079240"/>
        </p:xfrm>
        <a:graphic>
          <a:graphicData uri="http://schemas.openxmlformats.org/drawingml/2006/table">
            <a:tbl>
              <a:tblPr firstRow="1" bandRow="1">
                <a:tableStyleId>{5C22544A-7EE6-4342-B048-85BDC9FD1C3A}</a:tableStyleId>
              </a:tblPr>
              <a:tblGrid>
                <a:gridCol w="4114800"/>
                <a:gridCol w="4114800"/>
              </a:tblGrid>
              <a:tr h="370840">
                <a:tc>
                  <a:txBody>
                    <a:bodyPr/>
                    <a:lstStyle/>
                    <a:p>
                      <a:r>
                        <a:rPr lang="en-US" dirty="0" smtClean="0"/>
                        <a:t>Table 1  </a:t>
                      </a:r>
                      <a:r>
                        <a:rPr lang="en-US" baseline="0" dirty="0" smtClean="0"/>
                        <a:t> </a:t>
                      </a:r>
                      <a:endParaRPr lang="en-US" dirty="0"/>
                    </a:p>
                  </a:txBody>
                  <a:tcPr/>
                </a:tc>
                <a:tc>
                  <a:txBody>
                    <a:bodyPr/>
                    <a:lstStyle/>
                    <a:p>
                      <a:endParaRPr lang="en-US" dirty="0"/>
                    </a:p>
                  </a:txBody>
                  <a:tcPr/>
                </a:tc>
              </a:tr>
              <a:tr h="370840">
                <a:tc>
                  <a:txBody>
                    <a:bodyPr/>
                    <a:lstStyle/>
                    <a:p>
                      <a:r>
                        <a:rPr lang="en-US" dirty="0" smtClean="0"/>
                        <a:t>Internal Medicine</a:t>
                      </a:r>
                      <a:endParaRPr lang="en-US" dirty="0"/>
                    </a:p>
                  </a:txBody>
                  <a:tcPr/>
                </a:tc>
                <a:tc>
                  <a:txBody>
                    <a:bodyPr/>
                    <a:lstStyle/>
                    <a:p>
                      <a:r>
                        <a:rPr lang="en-US" dirty="0" smtClean="0"/>
                        <a:t>100%</a:t>
                      </a:r>
                      <a:endParaRPr lang="en-US" dirty="0"/>
                    </a:p>
                  </a:txBody>
                  <a:tcPr/>
                </a:tc>
              </a:tr>
              <a:tr h="370840">
                <a:tc>
                  <a:txBody>
                    <a:bodyPr/>
                    <a:lstStyle/>
                    <a:p>
                      <a:r>
                        <a:rPr lang="en-US" dirty="0" smtClean="0"/>
                        <a:t>Preventive Medicine</a:t>
                      </a:r>
                      <a:endParaRPr lang="en-US" dirty="0"/>
                    </a:p>
                  </a:txBody>
                  <a:tcPr/>
                </a:tc>
                <a:tc>
                  <a:txBody>
                    <a:bodyPr/>
                    <a:lstStyle/>
                    <a:p>
                      <a:r>
                        <a:rPr lang="en-US" dirty="0" smtClean="0"/>
                        <a:t>96%</a:t>
                      </a:r>
                      <a:endParaRPr lang="en-US" dirty="0"/>
                    </a:p>
                  </a:txBody>
                  <a:tcPr/>
                </a:tc>
              </a:tr>
              <a:tr h="370840">
                <a:tc>
                  <a:txBody>
                    <a:bodyPr/>
                    <a:lstStyle/>
                    <a:p>
                      <a:r>
                        <a:rPr lang="en-US" dirty="0" smtClean="0"/>
                        <a:t>Pediatrics</a:t>
                      </a:r>
                      <a:endParaRPr lang="en-US" dirty="0"/>
                    </a:p>
                  </a:txBody>
                  <a:tcPr/>
                </a:tc>
                <a:tc>
                  <a:txBody>
                    <a:bodyPr/>
                    <a:lstStyle/>
                    <a:p>
                      <a:r>
                        <a:rPr lang="en-US" dirty="0" smtClean="0"/>
                        <a:t>94%</a:t>
                      </a:r>
                      <a:endParaRPr lang="en-US" dirty="0"/>
                    </a:p>
                  </a:txBody>
                  <a:tcPr/>
                </a:tc>
              </a:tr>
              <a:tr h="370840">
                <a:tc>
                  <a:txBody>
                    <a:bodyPr/>
                    <a:lstStyle/>
                    <a:p>
                      <a:r>
                        <a:rPr lang="en-US" dirty="0" smtClean="0"/>
                        <a:t>Psychiatry</a:t>
                      </a:r>
                      <a:endParaRPr lang="en-US" dirty="0"/>
                    </a:p>
                  </a:txBody>
                  <a:tcPr/>
                </a:tc>
                <a:tc>
                  <a:txBody>
                    <a:bodyPr/>
                    <a:lstStyle/>
                    <a:p>
                      <a:r>
                        <a:rPr lang="en-US" dirty="0" smtClean="0"/>
                        <a:t>92%</a:t>
                      </a:r>
                      <a:endParaRPr lang="en-US" dirty="0"/>
                    </a:p>
                  </a:txBody>
                  <a:tcPr/>
                </a:tc>
              </a:tr>
              <a:tr h="370840">
                <a:tc>
                  <a:txBody>
                    <a:bodyPr/>
                    <a:lstStyle/>
                    <a:p>
                      <a:r>
                        <a:rPr lang="en-US" dirty="0" smtClean="0"/>
                        <a:t>Gynecology</a:t>
                      </a:r>
                      <a:endParaRPr lang="en-US" dirty="0"/>
                    </a:p>
                  </a:txBody>
                  <a:tcPr/>
                </a:tc>
                <a:tc>
                  <a:txBody>
                    <a:bodyPr/>
                    <a:lstStyle/>
                    <a:p>
                      <a:r>
                        <a:rPr lang="en-US" dirty="0" smtClean="0"/>
                        <a:t>90%</a:t>
                      </a:r>
                      <a:endParaRPr lang="en-US" dirty="0"/>
                    </a:p>
                  </a:txBody>
                  <a:tcPr/>
                </a:tc>
              </a:tr>
              <a:tr h="370840">
                <a:tc>
                  <a:txBody>
                    <a:bodyPr/>
                    <a:lstStyle/>
                    <a:p>
                      <a:r>
                        <a:rPr lang="en-US" dirty="0" smtClean="0"/>
                        <a:t>Obstetrics</a:t>
                      </a:r>
                      <a:endParaRPr lang="en-US" dirty="0"/>
                    </a:p>
                  </a:txBody>
                  <a:tcPr/>
                </a:tc>
                <a:tc>
                  <a:txBody>
                    <a:bodyPr/>
                    <a:lstStyle/>
                    <a:p>
                      <a:r>
                        <a:rPr lang="en-US" dirty="0" smtClean="0"/>
                        <a:t>80%</a:t>
                      </a:r>
                      <a:endParaRPr lang="en-US" dirty="0"/>
                    </a:p>
                  </a:txBody>
                  <a:tcPr/>
                </a:tc>
              </a:tr>
              <a:tr h="370840">
                <a:tc>
                  <a:txBody>
                    <a:bodyPr/>
                    <a:lstStyle/>
                    <a:p>
                      <a:r>
                        <a:rPr lang="en-US" dirty="0" smtClean="0"/>
                        <a:t>Orthopedics</a:t>
                      </a:r>
                      <a:endParaRPr lang="en-US" dirty="0"/>
                    </a:p>
                  </a:txBody>
                  <a:tcPr/>
                </a:tc>
                <a:tc>
                  <a:txBody>
                    <a:bodyPr/>
                    <a:lstStyle/>
                    <a:p>
                      <a:r>
                        <a:rPr lang="en-US" dirty="0" smtClean="0"/>
                        <a:t>80%</a:t>
                      </a:r>
                      <a:endParaRPr lang="en-US" dirty="0"/>
                    </a:p>
                  </a:txBody>
                  <a:tcPr/>
                </a:tc>
              </a:tr>
              <a:tr h="370840">
                <a:tc>
                  <a:txBody>
                    <a:bodyPr/>
                    <a:lstStyle/>
                    <a:p>
                      <a:r>
                        <a:rPr lang="en-US" dirty="0" smtClean="0"/>
                        <a:t>Surgery</a:t>
                      </a:r>
                      <a:endParaRPr lang="en-US" dirty="0"/>
                    </a:p>
                  </a:txBody>
                  <a:tcPr/>
                </a:tc>
                <a:tc>
                  <a:txBody>
                    <a:bodyPr/>
                    <a:lstStyle/>
                    <a:p>
                      <a:r>
                        <a:rPr lang="en-US" dirty="0" smtClean="0"/>
                        <a:t>78%</a:t>
                      </a:r>
                      <a:endParaRPr lang="en-US" dirty="0"/>
                    </a:p>
                  </a:txBody>
                  <a:tcPr/>
                </a:tc>
              </a:tr>
              <a:tr h="370840">
                <a:tc>
                  <a:txBody>
                    <a:bodyPr/>
                    <a:lstStyle/>
                    <a:p>
                      <a:r>
                        <a:rPr lang="en-US" dirty="0" smtClean="0"/>
                        <a:t>Community Medicine</a:t>
                      </a:r>
                      <a:endParaRPr lang="en-US" dirty="0"/>
                    </a:p>
                  </a:txBody>
                  <a:tcPr/>
                </a:tc>
                <a:tc>
                  <a:txBody>
                    <a:bodyPr/>
                    <a:lstStyle/>
                    <a:p>
                      <a:r>
                        <a:rPr lang="en-US" dirty="0" smtClean="0"/>
                        <a:t>77%</a:t>
                      </a:r>
                      <a:endParaRPr lang="en-US" dirty="0"/>
                    </a:p>
                  </a:txBody>
                  <a:tcPr/>
                </a:tc>
              </a:tr>
              <a:tr h="370840">
                <a:tc>
                  <a:txBody>
                    <a:bodyPr/>
                    <a:lstStyle/>
                    <a:p>
                      <a:r>
                        <a:rPr lang="en-US" dirty="0" smtClean="0"/>
                        <a:t>Public Health</a:t>
                      </a:r>
                      <a:endParaRPr lang="en-US" dirty="0"/>
                    </a:p>
                  </a:txBody>
                  <a:tcPr/>
                </a:tc>
                <a:tc>
                  <a:txBody>
                    <a:bodyPr/>
                    <a:lstStyle/>
                    <a:p>
                      <a:r>
                        <a:rPr lang="en-US" dirty="0" smtClean="0"/>
                        <a:t>67%</a:t>
                      </a:r>
                      <a:endParaRPr lang="en-US" dirty="0"/>
                    </a:p>
                  </a:txBody>
                  <a:tcPr/>
                </a:tc>
              </a:tr>
            </a:tbl>
          </a:graphicData>
        </a:graphic>
      </p:graphicFrame>
      <p:sp>
        <p:nvSpPr>
          <p:cNvPr id="7" name="Footer Placeholder 6"/>
          <p:cNvSpPr>
            <a:spLocks noGrp="1"/>
          </p:cNvSpPr>
          <p:nvPr>
            <p:ph type="ftr" sz="quarter" idx="11"/>
          </p:nvPr>
        </p:nvSpPr>
        <p:spPr>
          <a:xfrm>
            <a:off x="2667000" y="6324601"/>
            <a:ext cx="3352800" cy="304799"/>
          </a:xfrm>
        </p:spPr>
        <p:txBody>
          <a:bodyPr/>
          <a:lstStyle/>
          <a:p>
            <a:pPr algn="ctr"/>
            <a:r>
              <a:rPr lang="nl-NL" dirty="0" smtClean="0">
                <a:solidFill>
                  <a:srgbClr val="FFFF00"/>
                </a:solidFill>
              </a:rPr>
              <a:t>Gilbert and Culpepper, 1993 in Boelen, et al, 2001</a:t>
            </a:r>
            <a:endParaRPr lang="en-US" dirty="0">
              <a:solidFill>
                <a:srgbClr val="FFFF00"/>
              </a:solidFill>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http://artfiles.art.com/images/-/Norman-Rockwell---Before-the-Shot-Poster-Card-C10231142.jpeg"/>
          <p:cNvPicPr>
            <a:picLocks noChangeAspect="1" noChangeArrowheads="1"/>
          </p:cNvPicPr>
          <p:nvPr/>
        </p:nvPicPr>
        <p:blipFill>
          <a:blip r:embed="rId3" cstate="print"/>
          <a:srcRect/>
          <a:stretch>
            <a:fillRect/>
          </a:stretch>
        </p:blipFill>
        <p:spPr bwMode="auto">
          <a:xfrm>
            <a:off x="1295400" y="914400"/>
            <a:ext cx="6781800" cy="5181600"/>
          </a:xfrm>
          <a:prstGeom prst="rect">
            <a:avLst/>
          </a:prstGeom>
          <a:noFill/>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1524000"/>
          </a:xfrm>
        </p:spPr>
        <p:txBody>
          <a:bodyPr>
            <a:noAutofit/>
          </a:bodyPr>
          <a:lstStyle/>
          <a:p>
            <a:pPr algn="ctr"/>
            <a:r>
              <a:rPr lang="en-US" sz="4800" dirty="0" smtClean="0">
                <a:solidFill>
                  <a:srgbClr val="FF0000"/>
                </a:solidFill>
              </a:rPr>
              <a:t>Range and Flexibility – A day in the Life Of</a:t>
            </a:r>
            <a:endParaRPr lang="en-US" sz="4800" dirty="0">
              <a:solidFill>
                <a:srgbClr val="FF0000"/>
              </a:solidFill>
            </a:endParaRPr>
          </a:p>
        </p:txBody>
      </p:sp>
      <p:sp>
        <p:nvSpPr>
          <p:cNvPr id="3" name="Content Placeholder 2"/>
          <p:cNvSpPr>
            <a:spLocks noGrp="1"/>
          </p:cNvSpPr>
          <p:nvPr>
            <p:ph idx="1"/>
          </p:nvPr>
        </p:nvSpPr>
        <p:spPr>
          <a:xfrm>
            <a:off x="457200" y="2438400"/>
            <a:ext cx="8229600" cy="4419600"/>
          </a:xfrm>
        </p:spPr>
        <p:txBody>
          <a:bodyPr>
            <a:normAutofit lnSpcReduction="10000"/>
          </a:bodyPr>
          <a:lstStyle/>
          <a:p>
            <a:r>
              <a:rPr lang="en-US" dirty="0" smtClean="0"/>
              <a:t>Round on Patients</a:t>
            </a:r>
          </a:p>
          <a:p>
            <a:r>
              <a:rPr lang="en-US" dirty="0" smtClean="0"/>
              <a:t>Go to Office, Clinic or Nursing Home</a:t>
            </a:r>
          </a:p>
          <a:p>
            <a:r>
              <a:rPr lang="en-US" dirty="0" smtClean="0"/>
              <a:t>Teach Medical Students and Residents</a:t>
            </a:r>
          </a:p>
          <a:p>
            <a:r>
              <a:rPr lang="en-US" dirty="0" smtClean="0"/>
              <a:t>Meet with Community Health Workers at Lunch</a:t>
            </a:r>
          </a:p>
          <a:p>
            <a:r>
              <a:rPr lang="en-US" dirty="0" smtClean="0"/>
              <a:t>Drive to Outlying Clinics – Choose your Vehicle</a:t>
            </a:r>
          </a:p>
          <a:p>
            <a:r>
              <a:rPr lang="en-US" dirty="0" smtClean="0"/>
              <a:t>Back to Hospital,  Admit New Patients</a:t>
            </a:r>
          </a:p>
          <a:p>
            <a:r>
              <a:rPr lang="en-US" dirty="0" smtClean="0"/>
              <a:t>Deliver Baby by Cesarean Section</a:t>
            </a:r>
          </a:p>
          <a:p>
            <a:r>
              <a:rPr lang="en-US" dirty="0" smtClean="0"/>
              <a:t>Help Family Planning – Perform Tubal Ligation or Vasectomy</a:t>
            </a:r>
          </a:p>
          <a:p>
            <a:r>
              <a:rPr lang="en-US" dirty="0" smtClean="0"/>
              <a:t>Meet with Local Health Officials </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frica2008 109.JPG"/>
          <p:cNvPicPr>
            <a:picLocks noChangeAspect="1"/>
          </p:cNvPicPr>
          <p:nvPr/>
        </p:nvPicPr>
        <p:blipFill>
          <a:blip r:embed="rId3" cstate="print"/>
          <a:stretch>
            <a:fillRect/>
          </a:stretch>
        </p:blipFill>
        <p:spPr>
          <a:xfrm>
            <a:off x="0" y="0"/>
            <a:ext cx="9144000" cy="6858000"/>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2007_09150079.JPG"/>
          <p:cNvPicPr>
            <a:picLocks noChangeAspect="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2007_09150133.JPG"/>
          <p:cNvPicPr>
            <a:picLocks noChangeAspect="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smtClean="0">
                <a:solidFill>
                  <a:srgbClr val="FF0000"/>
                </a:solidFill>
              </a:rPr>
              <a:t>A “Perfect Storm”</a:t>
            </a:r>
            <a:endParaRPr lang="en-US" dirty="0">
              <a:solidFill>
                <a:srgbClr val="FF0000"/>
              </a:solidFill>
            </a:endParaRPr>
          </a:p>
        </p:txBody>
      </p:sp>
      <p:sp>
        <p:nvSpPr>
          <p:cNvPr id="3" name="Content Placeholder 2"/>
          <p:cNvSpPr>
            <a:spLocks noGrp="1"/>
          </p:cNvSpPr>
          <p:nvPr>
            <p:ph idx="1"/>
          </p:nvPr>
        </p:nvSpPr>
        <p:spPr>
          <a:xfrm>
            <a:off x="457200" y="2133600"/>
            <a:ext cx="8229600" cy="2438400"/>
          </a:xfrm>
        </p:spPr>
        <p:txBody>
          <a:bodyPr>
            <a:normAutofit/>
          </a:bodyPr>
          <a:lstStyle/>
          <a:p>
            <a:endParaRPr lang="en-US" dirty="0" smtClean="0"/>
          </a:p>
          <a:p>
            <a:endParaRPr lang="en-US" dirty="0" smtClean="0"/>
          </a:p>
          <a:p>
            <a:pPr>
              <a:buNone/>
            </a:pPr>
            <a:endParaRPr lang="en-US" dirty="0" smtClean="0"/>
          </a:p>
        </p:txBody>
      </p:sp>
      <p:sp>
        <p:nvSpPr>
          <p:cNvPr id="4" name="Left-Right Arrow 3"/>
          <p:cNvSpPr/>
          <p:nvPr/>
        </p:nvSpPr>
        <p:spPr>
          <a:xfrm>
            <a:off x="4038600" y="2971800"/>
            <a:ext cx="990600" cy="304800"/>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1447800" y="2895600"/>
            <a:ext cx="1905000" cy="461665"/>
          </a:xfrm>
          <a:prstGeom prst="rect">
            <a:avLst/>
          </a:prstGeom>
          <a:noFill/>
        </p:spPr>
        <p:txBody>
          <a:bodyPr wrap="square" rtlCol="0">
            <a:spAutoFit/>
          </a:bodyPr>
          <a:lstStyle/>
          <a:p>
            <a:r>
              <a:rPr lang="en-US" sz="2400" dirty="0" smtClean="0"/>
              <a:t>WHO/PHC</a:t>
            </a:r>
            <a:endParaRPr lang="en-US" sz="2400" dirty="0"/>
          </a:p>
        </p:txBody>
      </p:sp>
      <p:sp>
        <p:nvSpPr>
          <p:cNvPr id="9" name="TextBox 8"/>
          <p:cNvSpPr txBox="1"/>
          <p:nvPr/>
        </p:nvSpPr>
        <p:spPr>
          <a:xfrm>
            <a:off x="6019800" y="2895600"/>
            <a:ext cx="1295399" cy="461665"/>
          </a:xfrm>
          <a:prstGeom prst="rect">
            <a:avLst/>
          </a:prstGeom>
          <a:noFill/>
        </p:spPr>
        <p:txBody>
          <a:bodyPr wrap="square" rtlCol="0">
            <a:spAutoFit/>
          </a:bodyPr>
          <a:lstStyle/>
          <a:p>
            <a:r>
              <a:rPr lang="en-US" sz="2400" dirty="0" smtClean="0"/>
              <a:t>MDG’s</a:t>
            </a:r>
            <a:endParaRPr lang="en-US" sz="2400" dirty="0"/>
          </a:p>
        </p:txBody>
      </p:sp>
      <p:sp>
        <p:nvSpPr>
          <p:cNvPr id="17" name="TextBox 16"/>
          <p:cNvSpPr txBox="1"/>
          <p:nvPr/>
        </p:nvSpPr>
        <p:spPr>
          <a:xfrm>
            <a:off x="762000" y="5638800"/>
            <a:ext cx="7772400" cy="461665"/>
          </a:xfrm>
          <a:prstGeom prst="rect">
            <a:avLst/>
          </a:prstGeom>
          <a:noFill/>
        </p:spPr>
        <p:txBody>
          <a:bodyPr wrap="square" rtlCol="0">
            <a:spAutoFit/>
          </a:bodyPr>
          <a:lstStyle/>
          <a:p>
            <a:pPr algn="ctr"/>
            <a:r>
              <a:rPr lang="en-US" sz="2400" dirty="0" smtClean="0"/>
              <a:t>Less Vertical Program Focus,  More Horizontal Approach</a:t>
            </a:r>
            <a:endParaRPr lang="en-US" sz="2400" dirty="0"/>
          </a:p>
        </p:txBody>
      </p:sp>
      <p:sp>
        <p:nvSpPr>
          <p:cNvPr id="18" name="Down Arrow 17"/>
          <p:cNvSpPr/>
          <p:nvPr/>
        </p:nvSpPr>
        <p:spPr>
          <a:xfrm flipH="1">
            <a:off x="5334000" y="3962400"/>
            <a:ext cx="1676400" cy="13716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Down Arrow 18"/>
          <p:cNvSpPr/>
          <p:nvPr/>
        </p:nvSpPr>
        <p:spPr>
          <a:xfrm>
            <a:off x="2286000" y="3962400"/>
            <a:ext cx="1600200" cy="12954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Footer Placeholder 19"/>
          <p:cNvSpPr>
            <a:spLocks noGrp="1"/>
          </p:cNvSpPr>
          <p:nvPr>
            <p:ph type="ftr" sz="quarter" idx="11"/>
          </p:nvPr>
        </p:nvSpPr>
        <p:spPr>
          <a:xfrm>
            <a:off x="2590800" y="6324601"/>
            <a:ext cx="3352800" cy="304799"/>
          </a:xfrm>
        </p:spPr>
        <p:txBody>
          <a:bodyPr/>
          <a:lstStyle/>
          <a:p>
            <a:pPr algn="ctr"/>
            <a:r>
              <a:rPr lang="en-US" smtClean="0">
                <a:solidFill>
                  <a:srgbClr val="FFFF00"/>
                </a:solidFill>
              </a:rPr>
              <a:t>Cindy Haq,  Kampala, Uganda.  November, 2008</a:t>
            </a:r>
            <a:endParaRPr lang="en-US" dirty="0">
              <a:solidFill>
                <a:srgbClr val="FFFF00"/>
              </a:solidFill>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667512"/>
          </a:xfrm>
        </p:spPr>
        <p:txBody>
          <a:bodyPr>
            <a:normAutofit fontScale="90000"/>
          </a:bodyPr>
          <a:lstStyle/>
          <a:p>
            <a:pPr algn="ctr"/>
            <a:r>
              <a:rPr lang="en-US" sz="4000" dirty="0" smtClean="0">
                <a:solidFill>
                  <a:srgbClr val="FF0000"/>
                </a:solidFill>
              </a:rPr>
              <a:t>History of WHO and </a:t>
            </a:r>
            <a:r>
              <a:rPr lang="en-US" sz="4000" dirty="0" err="1" smtClean="0">
                <a:solidFill>
                  <a:srgbClr val="FF0000"/>
                </a:solidFill>
              </a:rPr>
              <a:t>Wonca</a:t>
            </a:r>
            <a:r>
              <a:rPr lang="en-US" sz="4000" dirty="0" smtClean="0">
                <a:solidFill>
                  <a:srgbClr val="FF0000"/>
                </a:solidFill>
              </a:rPr>
              <a:t> Collaboration</a:t>
            </a:r>
            <a:endParaRPr lang="en-US" sz="4000" dirty="0">
              <a:solidFill>
                <a:srgbClr val="FF0000"/>
              </a:solidFill>
            </a:endParaRPr>
          </a:p>
        </p:txBody>
      </p:sp>
      <p:sp>
        <p:nvSpPr>
          <p:cNvPr id="3" name="Content Placeholder 2"/>
          <p:cNvSpPr>
            <a:spLocks noGrp="1"/>
          </p:cNvSpPr>
          <p:nvPr>
            <p:ph idx="1"/>
          </p:nvPr>
        </p:nvSpPr>
        <p:spPr>
          <a:xfrm>
            <a:off x="457200" y="1752600"/>
            <a:ext cx="8229600" cy="4953000"/>
          </a:xfrm>
        </p:spPr>
        <p:txBody>
          <a:bodyPr>
            <a:normAutofit fontScale="25000" lnSpcReduction="20000"/>
          </a:bodyPr>
          <a:lstStyle/>
          <a:p>
            <a:pPr>
              <a:buNone/>
            </a:pPr>
            <a:r>
              <a:rPr lang="en-US" sz="7200" dirty="0" smtClean="0"/>
              <a:t>  </a:t>
            </a:r>
            <a:r>
              <a:rPr lang="en-US" sz="7200" dirty="0" smtClean="0">
                <a:solidFill>
                  <a:srgbClr val="FF0000"/>
                </a:solidFill>
              </a:rPr>
              <a:t> 1963  </a:t>
            </a:r>
            <a:r>
              <a:rPr lang="en-US" sz="7200" dirty="0" smtClean="0"/>
              <a:t>--- First development in by a WHO expert committee</a:t>
            </a:r>
          </a:p>
          <a:p>
            <a:pPr>
              <a:buNone/>
            </a:pPr>
            <a:r>
              <a:rPr lang="en-US" sz="7200" dirty="0" smtClean="0"/>
              <a:t>         The Training of the Physician for Family Practice</a:t>
            </a:r>
          </a:p>
          <a:p>
            <a:pPr>
              <a:buNone/>
            </a:pPr>
            <a:endParaRPr lang="en-US" sz="7200" dirty="0" smtClean="0"/>
          </a:p>
          <a:p>
            <a:pPr>
              <a:buNone/>
            </a:pPr>
            <a:r>
              <a:rPr lang="en-US" sz="7200" dirty="0" smtClean="0"/>
              <a:t>  </a:t>
            </a:r>
            <a:r>
              <a:rPr lang="en-US" sz="7200" dirty="0" smtClean="0">
                <a:solidFill>
                  <a:srgbClr val="FF0000"/>
                </a:solidFill>
              </a:rPr>
              <a:t> 1972  </a:t>
            </a:r>
            <a:r>
              <a:rPr lang="en-US" sz="7200" dirty="0" smtClean="0"/>
              <a:t>---</a:t>
            </a:r>
            <a:r>
              <a:rPr lang="en-US" sz="7200" dirty="0" smtClean="0">
                <a:solidFill>
                  <a:srgbClr val="FF0000"/>
                </a:solidFill>
              </a:rPr>
              <a:t>  </a:t>
            </a:r>
            <a:r>
              <a:rPr lang="en-US" sz="7200" dirty="0" smtClean="0"/>
              <a:t>Establishment  of WONCA at the 5</a:t>
            </a:r>
            <a:r>
              <a:rPr lang="en-US" sz="7200" baseline="30000" dirty="0" smtClean="0"/>
              <a:t>th</a:t>
            </a:r>
            <a:r>
              <a:rPr lang="en-US" sz="7200" dirty="0" smtClean="0"/>
              <a:t> World Conference on General/Family Medicine in Australia.</a:t>
            </a:r>
          </a:p>
          <a:p>
            <a:pPr>
              <a:buNone/>
            </a:pPr>
            <a:endParaRPr lang="en-US" sz="7200" dirty="0" smtClean="0"/>
          </a:p>
          <a:p>
            <a:pPr>
              <a:buNone/>
            </a:pPr>
            <a:r>
              <a:rPr lang="en-US" sz="7200" dirty="0" smtClean="0"/>
              <a:t>   </a:t>
            </a:r>
            <a:r>
              <a:rPr lang="en-US" sz="7200" dirty="0" smtClean="0">
                <a:solidFill>
                  <a:srgbClr val="FF0000"/>
                </a:solidFill>
              </a:rPr>
              <a:t>1973</a:t>
            </a:r>
            <a:r>
              <a:rPr lang="en-US" sz="7200" dirty="0" smtClean="0"/>
              <a:t>  ---  WHO working group  emphasizes importance of primary care and general medical practitioner  as a part of primary health care unit.</a:t>
            </a:r>
          </a:p>
          <a:p>
            <a:pPr>
              <a:buNone/>
            </a:pPr>
            <a:endParaRPr lang="en-US" sz="7200" dirty="0" smtClean="0"/>
          </a:p>
          <a:p>
            <a:pPr>
              <a:buNone/>
            </a:pPr>
            <a:r>
              <a:rPr lang="en-US" sz="7200" dirty="0" smtClean="0"/>
              <a:t>  </a:t>
            </a:r>
            <a:r>
              <a:rPr lang="en-US" sz="7200" dirty="0" smtClean="0">
                <a:solidFill>
                  <a:srgbClr val="FF0000"/>
                </a:solidFill>
              </a:rPr>
              <a:t> 1978  </a:t>
            </a:r>
            <a:r>
              <a:rPr lang="en-US" sz="7200" dirty="0" smtClean="0"/>
              <a:t>---  Alma Ata and the Establishment of Primary Health Care.</a:t>
            </a:r>
          </a:p>
          <a:p>
            <a:pPr>
              <a:buNone/>
            </a:pPr>
            <a:endParaRPr lang="en-US" sz="7200" dirty="0" smtClean="0"/>
          </a:p>
          <a:p>
            <a:pPr>
              <a:buNone/>
            </a:pPr>
            <a:r>
              <a:rPr lang="en-US" sz="7200" dirty="0" smtClean="0"/>
              <a:t>  </a:t>
            </a:r>
            <a:r>
              <a:rPr lang="en-US" sz="7200" dirty="0" smtClean="0">
                <a:solidFill>
                  <a:srgbClr val="FF0000"/>
                </a:solidFill>
              </a:rPr>
              <a:t> 1995  </a:t>
            </a:r>
            <a:r>
              <a:rPr lang="en-US" sz="7200" dirty="0" smtClean="0"/>
              <a:t>---  48</a:t>
            </a:r>
            <a:r>
              <a:rPr lang="en-US" sz="7200" baseline="30000" dirty="0" smtClean="0"/>
              <a:t>th</a:t>
            </a:r>
            <a:r>
              <a:rPr lang="en-US" sz="7200" dirty="0" smtClean="0"/>
              <a:t> World Health Assembly</a:t>
            </a:r>
          </a:p>
          <a:p>
            <a:pPr>
              <a:buNone/>
            </a:pPr>
            <a:r>
              <a:rPr lang="en-US" sz="7200" dirty="0" smtClean="0"/>
              <a:t>                   Re-orientation of medical education/practice for Health for All.</a:t>
            </a:r>
          </a:p>
          <a:p>
            <a:pPr>
              <a:buNone/>
            </a:pPr>
            <a:endParaRPr lang="en-US" sz="7200" dirty="0" smtClean="0"/>
          </a:p>
          <a:p>
            <a:pPr>
              <a:buNone/>
            </a:pPr>
            <a:r>
              <a:rPr lang="en-US" sz="7200" dirty="0" smtClean="0"/>
              <a:t>  </a:t>
            </a:r>
            <a:r>
              <a:rPr lang="en-US" sz="7200" dirty="0" smtClean="0">
                <a:solidFill>
                  <a:srgbClr val="FF0000"/>
                </a:solidFill>
              </a:rPr>
              <a:t> 2002  </a:t>
            </a:r>
            <a:r>
              <a:rPr lang="en-US" sz="7200" dirty="0" smtClean="0"/>
              <a:t>---   Embedding family physicians  in the global process of improving health systems</a:t>
            </a:r>
            <a:r>
              <a:rPr lang="en-US" sz="7200" dirty="0" smtClean="0"/>
              <a:t>.  </a:t>
            </a:r>
          </a:p>
          <a:p>
            <a:pPr>
              <a:buNone/>
            </a:pPr>
            <a:endParaRPr lang="en-US" sz="7200" dirty="0" smtClean="0"/>
          </a:p>
          <a:p>
            <a:pPr>
              <a:buNone/>
            </a:pPr>
            <a:r>
              <a:rPr lang="en-US" sz="7200" dirty="0" smtClean="0"/>
              <a:t>   </a:t>
            </a:r>
            <a:r>
              <a:rPr lang="en-US" sz="7200" dirty="0" smtClean="0">
                <a:solidFill>
                  <a:srgbClr val="FF0000"/>
                </a:solidFill>
              </a:rPr>
              <a:t>2008-09 </a:t>
            </a:r>
            <a:r>
              <a:rPr lang="en-US" sz="7200" dirty="0" smtClean="0"/>
              <a:t>   ---  Primary health care refreshment, “Now More Than Ever.”</a:t>
            </a:r>
          </a:p>
          <a:p>
            <a:pPr>
              <a:buNone/>
            </a:pPr>
            <a:endParaRPr lang="en-US" sz="7200" dirty="0" smtClean="0"/>
          </a:p>
          <a:p>
            <a:pPr>
              <a:buNone/>
            </a:pPr>
            <a:endParaRPr lang="en-US" sz="7200" dirty="0" smtClean="0"/>
          </a:p>
          <a:p>
            <a:pPr>
              <a:buNone/>
            </a:pPr>
            <a:r>
              <a:rPr lang="en-US" sz="7200" dirty="0" smtClean="0"/>
              <a:t>      </a:t>
            </a:r>
            <a:endParaRPr lang="en-US" sz="7200" dirty="0" smtClean="0"/>
          </a:p>
          <a:p>
            <a:pPr>
              <a:buNone/>
            </a:pPr>
            <a:r>
              <a:rPr lang="en-US" sz="7200" dirty="0" smtClean="0"/>
              <a:t> </a:t>
            </a:r>
          </a:p>
          <a:p>
            <a:pPr>
              <a:buNone/>
            </a:pPr>
            <a:endParaRPr lang="en-US" dirty="0" smtClean="0"/>
          </a:p>
          <a:p>
            <a:pPr>
              <a:buNone/>
            </a:pPr>
            <a:endParaRPr 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cstate="print"/>
          <a:srcRect/>
          <a:stretch>
            <a:fillRect/>
          </a:stretch>
        </p:blipFill>
        <p:spPr bwMode="auto">
          <a:xfrm>
            <a:off x="2419350" y="633413"/>
            <a:ext cx="4305300" cy="55911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5087112"/>
          </a:xfrm>
        </p:spPr>
        <p:txBody>
          <a:bodyPr>
            <a:normAutofit/>
          </a:bodyPr>
          <a:lstStyle/>
          <a:p>
            <a:pPr algn="ctr"/>
            <a:r>
              <a:rPr lang="en-US" sz="3600" dirty="0" smtClean="0"/>
              <a:t>Politics is the art of looking for trouble, finding it everywhere,  diagnosing it incorrectly and applying the wrong remedies.</a:t>
            </a:r>
            <a:r>
              <a:rPr lang="en-US" sz="2800" dirty="0" smtClean="0"/>
              <a:t/>
            </a:r>
            <a:br>
              <a:rPr lang="en-US" sz="2800" dirty="0" smtClean="0"/>
            </a:br>
            <a:r>
              <a:rPr lang="en-US" sz="2800" dirty="0" smtClean="0"/>
              <a:t/>
            </a:r>
            <a:br>
              <a:rPr lang="en-US" sz="2800" dirty="0" smtClean="0"/>
            </a:br>
            <a:r>
              <a:rPr lang="en-US" sz="2800" dirty="0" smtClean="0"/>
              <a:t/>
            </a:r>
            <a:br>
              <a:rPr lang="en-US" sz="2800" dirty="0" smtClean="0"/>
            </a:br>
            <a:r>
              <a:rPr lang="en-US" sz="3200" dirty="0" err="1" smtClean="0">
                <a:solidFill>
                  <a:srgbClr val="FF0000"/>
                </a:solidFill>
              </a:rPr>
              <a:t>Groucho</a:t>
            </a:r>
            <a:r>
              <a:rPr lang="en-US" sz="3200" dirty="0" smtClean="0">
                <a:solidFill>
                  <a:srgbClr val="FF0000"/>
                </a:solidFill>
              </a:rPr>
              <a:t> Marx</a:t>
            </a:r>
            <a:endParaRPr lang="en-US" sz="2800" dirty="0">
              <a:solidFill>
                <a:srgbClr val="FF0000"/>
              </a:solidFill>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14400"/>
            <a:ext cx="8229600" cy="1143000"/>
          </a:xfrm>
        </p:spPr>
        <p:txBody>
          <a:bodyPr>
            <a:normAutofit fontScale="90000"/>
          </a:bodyPr>
          <a:lstStyle/>
          <a:p>
            <a:pPr algn="ctr"/>
            <a:r>
              <a:rPr lang="en-US" dirty="0" smtClean="0">
                <a:solidFill>
                  <a:srgbClr val="FF0000"/>
                </a:solidFill>
              </a:rPr>
              <a:t/>
            </a:r>
            <a:br>
              <a:rPr lang="en-US" dirty="0" smtClean="0">
                <a:solidFill>
                  <a:srgbClr val="FF0000"/>
                </a:solidFill>
              </a:rPr>
            </a:br>
            <a:r>
              <a:rPr lang="en-US" dirty="0" smtClean="0">
                <a:solidFill>
                  <a:srgbClr val="FF0000"/>
                </a:solidFill>
              </a:rPr>
              <a:t/>
            </a:r>
            <a:br>
              <a:rPr lang="en-US" dirty="0" smtClean="0">
                <a:solidFill>
                  <a:srgbClr val="FF0000"/>
                </a:solidFill>
              </a:rPr>
            </a:br>
            <a:r>
              <a:rPr lang="en-US" dirty="0" smtClean="0">
                <a:solidFill>
                  <a:srgbClr val="FF0000"/>
                </a:solidFill>
              </a:rPr>
              <a:t/>
            </a:r>
            <a:br>
              <a:rPr lang="en-US" dirty="0" smtClean="0">
                <a:solidFill>
                  <a:srgbClr val="FF0000"/>
                </a:solidFill>
              </a:rPr>
            </a:br>
            <a:r>
              <a:rPr lang="en-US" dirty="0" smtClean="0">
                <a:solidFill>
                  <a:srgbClr val="FF0000"/>
                </a:solidFill>
              </a:rPr>
              <a:t/>
            </a:r>
            <a:br>
              <a:rPr lang="en-US" dirty="0" smtClean="0">
                <a:solidFill>
                  <a:srgbClr val="FF0000"/>
                </a:solidFill>
              </a:rPr>
            </a:br>
            <a:r>
              <a:rPr lang="en-US" dirty="0" smtClean="0">
                <a:solidFill>
                  <a:srgbClr val="FF0000"/>
                </a:solidFill>
              </a:rPr>
              <a:t/>
            </a:r>
            <a:br>
              <a:rPr lang="en-US" dirty="0" smtClean="0">
                <a:solidFill>
                  <a:srgbClr val="FF0000"/>
                </a:solidFill>
              </a:rPr>
            </a:br>
            <a:r>
              <a:rPr lang="en-US" dirty="0" smtClean="0">
                <a:solidFill>
                  <a:srgbClr val="FF0000"/>
                </a:solidFill>
              </a:rPr>
              <a:t/>
            </a:r>
            <a:br>
              <a:rPr lang="en-US" dirty="0" smtClean="0">
                <a:solidFill>
                  <a:srgbClr val="FF0000"/>
                </a:solidFill>
              </a:rPr>
            </a:br>
            <a:r>
              <a:rPr lang="en-US" dirty="0" smtClean="0">
                <a:solidFill>
                  <a:srgbClr val="FF0000"/>
                </a:solidFill>
              </a:rPr>
              <a:t/>
            </a:r>
            <a:br>
              <a:rPr lang="en-US" dirty="0" smtClean="0">
                <a:solidFill>
                  <a:srgbClr val="FF0000"/>
                </a:solidFill>
              </a:rPr>
            </a:br>
            <a:r>
              <a:rPr lang="en-US" dirty="0" smtClean="0">
                <a:solidFill>
                  <a:srgbClr val="FF0000"/>
                </a:solidFill>
              </a:rPr>
              <a:t/>
            </a:r>
            <a:br>
              <a:rPr lang="en-US" dirty="0" smtClean="0">
                <a:solidFill>
                  <a:srgbClr val="FF0000"/>
                </a:solidFill>
              </a:rPr>
            </a:br>
            <a:r>
              <a:rPr lang="en-US" dirty="0" smtClean="0">
                <a:solidFill>
                  <a:srgbClr val="FF0000"/>
                </a:solidFill>
              </a:rPr>
              <a:t/>
            </a:r>
            <a:br>
              <a:rPr lang="en-US" dirty="0" smtClean="0">
                <a:solidFill>
                  <a:srgbClr val="FF0000"/>
                </a:solidFill>
              </a:rPr>
            </a:br>
            <a:r>
              <a:rPr lang="en-US" dirty="0" smtClean="0">
                <a:solidFill>
                  <a:srgbClr val="FF0000"/>
                </a:solidFill>
              </a:rPr>
              <a:t/>
            </a:r>
            <a:br>
              <a:rPr lang="en-US" dirty="0" smtClean="0">
                <a:solidFill>
                  <a:srgbClr val="FF0000"/>
                </a:solidFill>
              </a:rPr>
            </a:br>
            <a:r>
              <a:rPr lang="en-US" dirty="0" smtClean="0">
                <a:solidFill>
                  <a:srgbClr val="FF0000"/>
                </a:solidFill>
              </a:rPr>
              <a:t/>
            </a:r>
            <a:br>
              <a:rPr lang="en-US" dirty="0" smtClean="0">
                <a:solidFill>
                  <a:srgbClr val="FF0000"/>
                </a:solidFill>
              </a:rPr>
            </a:br>
            <a:r>
              <a:rPr lang="en-US" dirty="0" smtClean="0">
                <a:solidFill>
                  <a:srgbClr val="FF0000"/>
                </a:solidFill>
              </a:rPr>
              <a:t>Other Organizations:  TUFH</a:t>
            </a:r>
            <a:br>
              <a:rPr lang="en-US" dirty="0" smtClean="0">
                <a:solidFill>
                  <a:srgbClr val="FF0000"/>
                </a:solidFill>
              </a:rPr>
            </a:br>
            <a:endParaRPr lang="en-US" dirty="0">
              <a:solidFill>
                <a:srgbClr val="FF0000"/>
              </a:solidFill>
            </a:endParaRPr>
          </a:p>
        </p:txBody>
      </p:sp>
      <p:sp>
        <p:nvSpPr>
          <p:cNvPr id="3" name="Content Placeholder 2"/>
          <p:cNvSpPr>
            <a:spLocks noGrp="1"/>
          </p:cNvSpPr>
          <p:nvPr>
            <p:ph idx="1"/>
          </p:nvPr>
        </p:nvSpPr>
        <p:spPr/>
        <p:txBody>
          <a:bodyPr/>
          <a:lstStyle/>
          <a:p>
            <a:r>
              <a:rPr lang="en-US" dirty="0" smtClean="0"/>
              <a:t>  Working alongside WONCA and WHO</a:t>
            </a:r>
          </a:p>
          <a:p>
            <a:r>
              <a:rPr lang="en-US" dirty="0" smtClean="0"/>
              <a:t>  The “Pentagram”</a:t>
            </a:r>
            <a:endParaRPr lang="en-US" dirty="0"/>
          </a:p>
        </p:txBody>
      </p:sp>
      <p:sp>
        <p:nvSpPr>
          <p:cNvPr id="4" name="Regular Pentagon 3"/>
          <p:cNvSpPr/>
          <p:nvPr/>
        </p:nvSpPr>
        <p:spPr>
          <a:xfrm>
            <a:off x="3352800" y="3581400"/>
            <a:ext cx="2133600" cy="1981200"/>
          </a:xfrm>
          <a:prstGeom prst="pent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3276600" y="3048000"/>
            <a:ext cx="2362200" cy="369332"/>
          </a:xfrm>
          <a:prstGeom prst="rect">
            <a:avLst/>
          </a:prstGeom>
          <a:noFill/>
        </p:spPr>
        <p:txBody>
          <a:bodyPr wrap="square" rtlCol="0">
            <a:spAutoFit/>
          </a:bodyPr>
          <a:lstStyle/>
          <a:p>
            <a:pPr algn="ctr"/>
            <a:r>
              <a:rPr lang="en-US" dirty="0" smtClean="0"/>
              <a:t>Policy makers</a:t>
            </a:r>
            <a:endParaRPr lang="en-US" dirty="0"/>
          </a:p>
        </p:txBody>
      </p:sp>
      <p:sp>
        <p:nvSpPr>
          <p:cNvPr id="6" name="TextBox 5"/>
          <p:cNvSpPr txBox="1"/>
          <p:nvPr/>
        </p:nvSpPr>
        <p:spPr>
          <a:xfrm>
            <a:off x="6019800" y="4038600"/>
            <a:ext cx="1600200" cy="646331"/>
          </a:xfrm>
          <a:prstGeom prst="rect">
            <a:avLst/>
          </a:prstGeom>
          <a:noFill/>
        </p:spPr>
        <p:txBody>
          <a:bodyPr wrap="square" rtlCol="0">
            <a:spAutoFit/>
          </a:bodyPr>
          <a:lstStyle/>
          <a:p>
            <a:r>
              <a:rPr lang="en-US" dirty="0" smtClean="0"/>
              <a:t>Health Professions</a:t>
            </a:r>
            <a:endParaRPr lang="en-US" dirty="0"/>
          </a:p>
        </p:txBody>
      </p:sp>
      <p:sp>
        <p:nvSpPr>
          <p:cNvPr id="7" name="TextBox 6"/>
          <p:cNvSpPr txBox="1"/>
          <p:nvPr/>
        </p:nvSpPr>
        <p:spPr>
          <a:xfrm>
            <a:off x="5715000" y="5791200"/>
            <a:ext cx="2438400" cy="369332"/>
          </a:xfrm>
          <a:prstGeom prst="rect">
            <a:avLst/>
          </a:prstGeom>
          <a:noFill/>
        </p:spPr>
        <p:txBody>
          <a:bodyPr wrap="square" rtlCol="0">
            <a:spAutoFit/>
          </a:bodyPr>
          <a:lstStyle/>
          <a:p>
            <a:r>
              <a:rPr lang="en-US" dirty="0" smtClean="0"/>
              <a:t>Academic Institutions</a:t>
            </a:r>
            <a:endParaRPr lang="en-US" dirty="0"/>
          </a:p>
        </p:txBody>
      </p:sp>
      <p:sp>
        <p:nvSpPr>
          <p:cNvPr id="9" name="TextBox 8"/>
          <p:cNvSpPr txBox="1"/>
          <p:nvPr/>
        </p:nvSpPr>
        <p:spPr>
          <a:xfrm>
            <a:off x="1371600" y="5715000"/>
            <a:ext cx="1784931" cy="369332"/>
          </a:xfrm>
          <a:prstGeom prst="rect">
            <a:avLst/>
          </a:prstGeom>
          <a:noFill/>
        </p:spPr>
        <p:txBody>
          <a:bodyPr wrap="square" rtlCol="0">
            <a:spAutoFit/>
          </a:bodyPr>
          <a:lstStyle/>
          <a:p>
            <a:r>
              <a:rPr lang="en-US" dirty="0" smtClean="0"/>
              <a:t>Communities</a:t>
            </a:r>
            <a:endParaRPr lang="en-US" dirty="0"/>
          </a:p>
        </p:txBody>
      </p:sp>
      <p:sp>
        <p:nvSpPr>
          <p:cNvPr id="10" name="TextBox 9"/>
          <p:cNvSpPr txBox="1"/>
          <p:nvPr/>
        </p:nvSpPr>
        <p:spPr>
          <a:xfrm>
            <a:off x="1371601" y="4038600"/>
            <a:ext cx="1371600" cy="646331"/>
          </a:xfrm>
          <a:prstGeom prst="rect">
            <a:avLst/>
          </a:prstGeom>
          <a:noFill/>
        </p:spPr>
        <p:txBody>
          <a:bodyPr wrap="square" rtlCol="0">
            <a:spAutoFit/>
          </a:bodyPr>
          <a:lstStyle/>
          <a:p>
            <a:r>
              <a:rPr lang="en-US" dirty="0" smtClean="0"/>
              <a:t>Health managers</a:t>
            </a:r>
            <a:endParaRPr 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rgbClr val="FF0000"/>
                </a:solidFill>
              </a:rPr>
              <a:t>Other Projects: </a:t>
            </a:r>
            <a:r>
              <a:rPr lang="en-US" dirty="0" err="1" smtClean="0">
                <a:solidFill>
                  <a:srgbClr val="FF0000"/>
                </a:solidFill>
              </a:rPr>
              <a:t>Primafammed</a:t>
            </a:r>
            <a:endParaRPr lang="en-US" dirty="0">
              <a:solidFill>
                <a:srgbClr val="FF0000"/>
              </a:solidFill>
            </a:endParaRPr>
          </a:p>
        </p:txBody>
      </p:sp>
      <p:sp>
        <p:nvSpPr>
          <p:cNvPr id="3" name="Content Placeholder 2"/>
          <p:cNvSpPr>
            <a:spLocks noGrp="1"/>
          </p:cNvSpPr>
          <p:nvPr>
            <p:ph idx="1"/>
          </p:nvPr>
        </p:nvSpPr>
        <p:spPr/>
        <p:txBody>
          <a:bodyPr>
            <a:normAutofit fontScale="92500" lnSpcReduction="10000"/>
          </a:bodyPr>
          <a:lstStyle/>
          <a:p>
            <a:r>
              <a:rPr lang="en-US" dirty="0" smtClean="0"/>
              <a:t>Developed with funding from the EU-Flemish (VLIR-ZEIN)-</a:t>
            </a:r>
            <a:r>
              <a:rPr lang="en-US" dirty="0" err="1" smtClean="0"/>
              <a:t>Edulink</a:t>
            </a:r>
            <a:r>
              <a:rPr lang="en-US" dirty="0" smtClean="0"/>
              <a:t>-ACP entities.</a:t>
            </a:r>
          </a:p>
          <a:p>
            <a:endParaRPr lang="en-US" dirty="0" smtClean="0"/>
          </a:p>
          <a:p>
            <a:r>
              <a:rPr lang="en-US" dirty="0" smtClean="0"/>
              <a:t>Derived from a focus on a family medicine consortium in South Africa (</a:t>
            </a:r>
            <a:r>
              <a:rPr lang="en-US" dirty="0" err="1" smtClean="0"/>
              <a:t>FaMEC</a:t>
            </a:r>
            <a:r>
              <a:rPr lang="en-US" dirty="0" smtClean="0"/>
              <a:t>)</a:t>
            </a:r>
          </a:p>
          <a:p>
            <a:endParaRPr lang="en-US" dirty="0" smtClean="0"/>
          </a:p>
          <a:p>
            <a:r>
              <a:rPr lang="en-US" dirty="0" smtClean="0"/>
              <a:t>Evolved into a South-South collaboration for training in family medicine and primary health care in Africa.</a:t>
            </a:r>
          </a:p>
          <a:p>
            <a:endParaRPr lang="en-US" dirty="0" smtClean="0"/>
          </a:p>
          <a:p>
            <a:r>
              <a:rPr lang="en-US" dirty="0" smtClean="0"/>
              <a:t>Transitioning into a “twinning” of Sub-Saharan institutions for collaborative improvement in family medicine/</a:t>
            </a:r>
            <a:r>
              <a:rPr lang="en-US" dirty="0" err="1" smtClean="0"/>
              <a:t>phc</a:t>
            </a:r>
            <a:r>
              <a:rPr lang="en-US" dirty="0" smtClean="0"/>
              <a:t>.</a:t>
            </a:r>
          </a:p>
          <a:p>
            <a:endParaRPr lang="en-U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229600" cy="914400"/>
          </a:xfrm>
        </p:spPr>
        <p:txBody>
          <a:bodyPr>
            <a:normAutofit/>
          </a:bodyPr>
          <a:lstStyle/>
          <a:p>
            <a:pPr algn="ctr"/>
            <a:r>
              <a:rPr lang="en-US" dirty="0" smtClean="0">
                <a:solidFill>
                  <a:srgbClr val="FF0000"/>
                </a:solidFill>
              </a:rPr>
              <a:t>Other Processes: PHC Research</a:t>
            </a:r>
            <a:endParaRPr lang="en-US" dirty="0">
              <a:solidFill>
                <a:srgbClr val="FF0000"/>
              </a:solidFill>
            </a:endParaRPr>
          </a:p>
        </p:txBody>
      </p:sp>
      <p:sp>
        <p:nvSpPr>
          <p:cNvPr id="3" name="Content Placeholder 2"/>
          <p:cNvSpPr>
            <a:spLocks noGrp="1"/>
          </p:cNvSpPr>
          <p:nvPr>
            <p:ph idx="1"/>
          </p:nvPr>
        </p:nvSpPr>
        <p:spPr/>
        <p:txBody>
          <a:bodyPr>
            <a:normAutofit fontScale="92500" lnSpcReduction="10000"/>
          </a:bodyPr>
          <a:lstStyle/>
          <a:p>
            <a:r>
              <a:rPr lang="en-US" dirty="0" smtClean="0"/>
              <a:t>Research in primary care is essential to develop better health systems and health policies.*</a:t>
            </a:r>
          </a:p>
          <a:p>
            <a:endParaRPr lang="en-US" dirty="0" smtClean="0"/>
          </a:p>
          <a:p>
            <a:r>
              <a:rPr lang="en-US" dirty="0" smtClean="0"/>
              <a:t>Electronic Journals with substantial work and </a:t>
            </a:r>
            <a:r>
              <a:rPr lang="en-US" smtClean="0"/>
              <a:t>future possibilities </a:t>
            </a:r>
            <a:r>
              <a:rPr lang="en-US" dirty="0" smtClean="0"/>
              <a:t>of open-access and peer-reviewed qualities:</a:t>
            </a:r>
          </a:p>
          <a:p>
            <a:pPr>
              <a:buNone/>
            </a:pPr>
            <a:r>
              <a:rPr lang="en-US" dirty="0" smtClean="0"/>
              <a:t>           </a:t>
            </a:r>
          </a:p>
          <a:p>
            <a:pPr>
              <a:buNone/>
            </a:pPr>
            <a:r>
              <a:rPr lang="en-US" dirty="0" smtClean="0"/>
              <a:t>           Rural and Remote Health Journal</a:t>
            </a:r>
          </a:p>
          <a:p>
            <a:pPr>
              <a:buNone/>
            </a:pPr>
            <a:endParaRPr lang="en-US" dirty="0" smtClean="0"/>
          </a:p>
          <a:p>
            <a:pPr>
              <a:buNone/>
            </a:pPr>
            <a:r>
              <a:rPr lang="en-US" dirty="0" smtClean="0"/>
              <a:t>           African Journal of Primary Health Care and Family     </a:t>
            </a:r>
          </a:p>
          <a:p>
            <a:pPr>
              <a:buNone/>
            </a:pPr>
            <a:r>
              <a:rPr lang="en-US" dirty="0" smtClean="0"/>
              <a:t>              Medicine (PHCFM)</a:t>
            </a:r>
          </a:p>
          <a:p>
            <a:pPr>
              <a:buNone/>
            </a:pPr>
            <a:r>
              <a:rPr lang="en-US" dirty="0" smtClean="0"/>
              <a:t> </a:t>
            </a:r>
            <a:endParaRPr lang="en-US" dirty="0"/>
          </a:p>
        </p:txBody>
      </p:sp>
      <p:sp>
        <p:nvSpPr>
          <p:cNvPr id="4" name="Footer Placeholder 3"/>
          <p:cNvSpPr>
            <a:spLocks noGrp="1"/>
          </p:cNvSpPr>
          <p:nvPr>
            <p:ph type="ftr" sz="quarter" idx="11"/>
          </p:nvPr>
        </p:nvSpPr>
        <p:spPr/>
        <p:txBody>
          <a:bodyPr/>
          <a:lstStyle/>
          <a:p>
            <a:pPr algn="ctr"/>
            <a:r>
              <a:rPr lang="nl-NL" dirty="0" smtClean="0">
                <a:solidFill>
                  <a:srgbClr val="FFFF00"/>
                </a:solidFill>
              </a:rPr>
              <a:t>*Beasley, Sltarfield, van Weel, Rosser, Haq in JABFM, 2007/vo/20:6</a:t>
            </a:r>
            <a:endParaRPr lang="en-US" dirty="0">
              <a:solidFill>
                <a:srgbClr val="FFFF00"/>
              </a:solidFill>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p:cNvPicPr>
            <a:picLocks noChangeAspect="1" noChangeArrowheads="1"/>
          </p:cNvPicPr>
          <p:nvPr/>
        </p:nvPicPr>
        <p:blipFill>
          <a:blip r:embed="rId3" cstate="print"/>
          <a:srcRect/>
          <a:stretch>
            <a:fillRect/>
          </a:stretch>
        </p:blipFill>
        <p:spPr bwMode="auto">
          <a:xfrm>
            <a:off x="1371600" y="1828800"/>
            <a:ext cx="5943600" cy="3657600"/>
          </a:xfrm>
          <a:prstGeom prst="rect">
            <a:avLst/>
          </a:prstGeom>
          <a:noFill/>
          <a:ln w="9525">
            <a:noFill/>
            <a:miter lim="800000"/>
            <a:headEnd/>
            <a:tailEnd/>
          </a:ln>
        </p:spPr>
      </p:pic>
      <p:sp>
        <p:nvSpPr>
          <p:cNvPr id="3" name="TextBox 2"/>
          <p:cNvSpPr txBox="1"/>
          <p:nvPr/>
        </p:nvSpPr>
        <p:spPr>
          <a:xfrm>
            <a:off x="228600" y="5715000"/>
            <a:ext cx="8763000" cy="830997"/>
          </a:xfrm>
          <a:prstGeom prst="rect">
            <a:avLst/>
          </a:prstGeom>
          <a:noFill/>
        </p:spPr>
        <p:txBody>
          <a:bodyPr wrap="square" rtlCol="0">
            <a:spAutoFit/>
          </a:bodyPr>
          <a:lstStyle/>
          <a:p>
            <a:pPr algn="ctr"/>
            <a:r>
              <a:rPr lang="en-US" sz="2400" dirty="0" smtClean="0"/>
              <a:t>Strengthening</a:t>
            </a:r>
            <a:r>
              <a:rPr lang="en-US" sz="2400" dirty="0" smtClean="0">
                <a:solidFill>
                  <a:srgbClr val="FFFF00"/>
                </a:solidFill>
              </a:rPr>
              <a:t> </a:t>
            </a:r>
            <a:r>
              <a:rPr lang="en-US" sz="2400" dirty="0" smtClean="0"/>
              <a:t>Primary</a:t>
            </a:r>
            <a:r>
              <a:rPr lang="en-US" sz="2400" dirty="0" smtClean="0">
                <a:solidFill>
                  <a:srgbClr val="FFFF00"/>
                </a:solidFill>
              </a:rPr>
              <a:t> </a:t>
            </a:r>
            <a:r>
              <a:rPr lang="en-US" sz="2400" dirty="0" smtClean="0"/>
              <a:t>Health Care by addressing the </a:t>
            </a:r>
            <a:r>
              <a:rPr lang="en-US" sz="2400" dirty="0" smtClean="0"/>
              <a:t> </a:t>
            </a:r>
            <a:r>
              <a:rPr lang="en-US" sz="2400" dirty="0" smtClean="0"/>
              <a:t>Funding </a:t>
            </a:r>
            <a:r>
              <a:rPr lang="en-US" sz="2400" dirty="0" smtClean="0"/>
              <a:t>Disparity </a:t>
            </a:r>
            <a:r>
              <a:rPr lang="en-US" sz="2400" dirty="0" smtClean="0"/>
              <a:t> </a:t>
            </a:r>
            <a:r>
              <a:rPr lang="en-US" sz="2400" dirty="0" smtClean="0"/>
              <a:t>Between </a:t>
            </a:r>
            <a:r>
              <a:rPr lang="en-US" sz="2400" dirty="0" smtClean="0"/>
              <a:t>Vertical and Horizontal Programs</a:t>
            </a:r>
            <a:endParaRPr lang="en-US" sz="2400" dirty="0"/>
          </a:p>
        </p:txBody>
      </p:sp>
      <p:sp>
        <p:nvSpPr>
          <p:cNvPr id="4" name="TextBox 3"/>
          <p:cNvSpPr txBox="1"/>
          <p:nvPr/>
        </p:nvSpPr>
        <p:spPr>
          <a:xfrm>
            <a:off x="1371600" y="838200"/>
            <a:ext cx="6324600" cy="646331"/>
          </a:xfrm>
          <a:prstGeom prst="rect">
            <a:avLst/>
          </a:prstGeom>
          <a:noFill/>
        </p:spPr>
        <p:txBody>
          <a:bodyPr wrap="square" rtlCol="0">
            <a:spAutoFit/>
          </a:bodyPr>
          <a:lstStyle/>
          <a:p>
            <a:pPr algn="ctr"/>
            <a:r>
              <a:rPr lang="en-US" sz="3600" dirty="0" smtClean="0">
                <a:solidFill>
                  <a:srgbClr val="FF0000"/>
                </a:solidFill>
              </a:rPr>
              <a:t>Other Initiatives:  “15 by 2015”</a:t>
            </a:r>
            <a:endParaRPr lang="en-US" sz="3600" dirty="0">
              <a:solidFill>
                <a:srgbClr val="FF0000"/>
              </a:solidFill>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normAutofit/>
          </a:bodyPr>
          <a:lstStyle/>
          <a:p>
            <a:pPr algn="ctr"/>
            <a:r>
              <a:rPr lang="en-US" sz="3200" dirty="0" smtClean="0">
                <a:solidFill>
                  <a:srgbClr val="FF0000"/>
                </a:solidFill>
              </a:rPr>
              <a:t>Twelve Principles of African Family Medicine</a:t>
            </a:r>
            <a:endParaRPr lang="en-US" sz="3200" dirty="0">
              <a:solidFill>
                <a:srgbClr val="FF0000"/>
              </a:solidFill>
            </a:endParaRPr>
          </a:p>
        </p:txBody>
      </p:sp>
      <p:sp>
        <p:nvSpPr>
          <p:cNvPr id="3" name="Content Placeholder 2"/>
          <p:cNvSpPr>
            <a:spLocks noGrp="1"/>
          </p:cNvSpPr>
          <p:nvPr>
            <p:ph idx="1"/>
          </p:nvPr>
        </p:nvSpPr>
        <p:spPr>
          <a:xfrm>
            <a:off x="457200" y="1143000"/>
            <a:ext cx="8229600" cy="5257800"/>
          </a:xfrm>
        </p:spPr>
        <p:txBody>
          <a:bodyPr>
            <a:noAutofit/>
          </a:bodyPr>
          <a:lstStyle/>
          <a:p>
            <a:endParaRPr lang="en-US" sz="1200" dirty="0" smtClean="0"/>
          </a:p>
          <a:p>
            <a:r>
              <a:rPr lang="en-US" sz="1200" dirty="0" smtClean="0"/>
              <a:t> 1. The African Family Physician is committed to the Primary Health Care team, and is its clinical leader.</a:t>
            </a:r>
          </a:p>
          <a:p>
            <a:r>
              <a:rPr lang="en-US" sz="1200" dirty="0" smtClean="0"/>
              <a:t>2. The African Family Physician provides clinical consultation, teaching, encouragement, management, monitoring and evaluation to other members of the Primary Health Care team in order to improve the quality of primary care.</a:t>
            </a:r>
          </a:p>
          <a:p>
            <a:r>
              <a:rPr lang="en-US" sz="1200" dirty="0" smtClean="0"/>
              <a:t>3. The African Family Physician provides clinical diagnostic and management services for a pre-selected minority of patients who have been screened by other members of the Primary Health Care team.</a:t>
            </a:r>
          </a:p>
          <a:p>
            <a:r>
              <a:rPr lang="en-US" sz="1200" dirty="0" smtClean="0"/>
              <a:t>4. The scope of practice of the African Family Physician is sensitive to and dependent on the context of the health system in which the Primary Health Care team operates.</a:t>
            </a:r>
          </a:p>
          <a:p>
            <a:r>
              <a:rPr lang="en-US" sz="1200" dirty="0" smtClean="0"/>
              <a:t>5. The African Family Physician strives to use the most appropriate evidence to address the highest priority clinical, family and community issues.</a:t>
            </a:r>
          </a:p>
          <a:p>
            <a:r>
              <a:rPr lang="en-US" sz="1200" dirty="0" smtClean="0"/>
              <a:t>6. The African Family Physician is competent in surgical, anesthetic, and procedural obstetric care at the district hospital level, i.e. in the absence of other specialists.</a:t>
            </a:r>
          </a:p>
          <a:p>
            <a:r>
              <a:rPr lang="en-US" sz="1200" dirty="0" smtClean="0"/>
              <a:t>7. The African Family Physician knows his or her limitations, and identifies and refers patients who present with clinical problems beyond the scope of practice, to appropriate levels of care.</a:t>
            </a:r>
          </a:p>
          <a:p>
            <a:r>
              <a:rPr lang="en-US" sz="1200" dirty="0" smtClean="0"/>
              <a:t>8. The African Family Physician supports members of the Primary Health Care team in the community, in the facilities where they work, as well as at the district hospital.</a:t>
            </a:r>
          </a:p>
          <a:p>
            <a:r>
              <a:rPr lang="en-US" sz="1200" dirty="0" smtClean="0"/>
              <a:t>9. The Primary Health Care team including the African Family Physician is patient &amp; family-centered and community-oriented. This means that people who are ill and those who are at risk, are always managed in the context of their families and communities. The Family Physician as the link between family care, facility/hospital-based care and primary/community-based care.</a:t>
            </a:r>
          </a:p>
          <a:p>
            <a:r>
              <a:rPr lang="en-US" sz="1200" dirty="0" smtClean="0"/>
              <a:t>10. The Primary Health Care team including the African Family Physician engages with the community in which it operates as a population at risk, by defining its boundaries and acting on its health priorities. </a:t>
            </a:r>
          </a:p>
          <a:p>
            <a:r>
              <a:rPr lang="en-US" sz="1200" dirty="0" smtClean="0"/>
              <a:t>11. The African Family Physician is dedicated to life-long learning and provides leadership in continuing professional development for the whole team.</a:t>
            </a:r>
          </a:p>
          <a:p>
            <a:r>
              <a:rPr lang="en-US" sz="1200" dirty="0" smtClean="0"/>
              <a:t>12. As a manager of resources, the African Family Physician is primarily concerned with the reduction of disparity, and equal access to health services of all sectors of the community.</a:t>
            </a:r>
            <a:endParaRPr lang="en-US" sz="1200" dirty="0"/>
          </a:p>
        </p:txBody>
      </p:sp>
      <p:sp>
        <p:nvSpPr>
          <p:cNvPr id="4" name="Footer Placeholder 3"/>
          <p:cNvSpPr>
            <a:spLocks noGrp="1"/>
          </p:cNvSpPr>
          <p:nvPr>
            <p:ph type="ftr" sz="quarter" idx="11"/>
          </p:nvPr>
        </p:nvSpPr>
        <p:spPr>
          <a:xfrm>
            <a:off x="2286000" y="6492875"/>
            <a:ext cx="4114800" cy="212725"/>
          </a:xfrm>
        </p:spPr>
        <p:txBody>
          <a:bodyPr/>
          <a:lstStyle/>
          <a:p>
            <a:pPr algn="ctr"/>
            <a:r>
              <a:rPr lang="en-US" dirty="0" smtClean="0">
                <a:solidFill>
                  <a:srgbClr val="FFFF00"/>
                </a:solidFill>
              </a:rPr>
              <a:t>Steve Reid,  South African Journal Family Practice, 2007</a:t>
            </a:r>
            <a:endParaRPr lang="en-US" dirty="0">
              <a:solidFill>
                <a:srgbClr val="FFFF00"/>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972312"/>
          </a:xfrm>
        </p:spPr>
        <p:txBody>
          <a:bodyPr>
            <a:noAutofit/>
          </a:bodyPr>
          <a:lstStyle/>
          <a:p>
            <a:pPr algn="ctr"/>
            <a:r>
              <a:rPr lang="en-US" sz="5400" dirty="0" err="1" smtClean="0">
                <a:solidFill>
                  <a:srgbClr val="FF0000"/>
                </a:solidFill>
              </a:rPr>
              <a:t>Pluripotent</a:t>
            </a:r>
            <a:r>
              <a:rPr lang="en-US" sz="5400" dirty="0" smtClean="0">
                <a:solidFill>
                  <a:srgbClr val="FF0000"/>
                </a:solidFill>
              </a:rPr>
              <a:t> </a:t>
            </a:r>
            <a:endParaRPr lang="en-US" sz="5400" dirty="0">
              <a:solidFill>
                <a:srgbClr val="FF0000"/>
              </a:solidFill>
            </a:endParaRPr>
          </a:p>
        </p:txBody>
      </p:sp>
      <p:sp>
        <p:nvSpPr>
          <p:cNvPr id="3" name="Content Placeholder 2"/>
          <p:cNvSpPr>
            <a:spLocks noGrp="1"/>
          </p:cNvSpPr>
          <p:nvPr>
            <p:ph idx="1"/>
          </p:nvPr>
        </p:nvSpPr>
        <p:spPr>
          <a:xfrm>
            <a:off x="457200" y="2057400"/>
            <a:ext cx="8229600" cy="4267200"/>
          </a:xfrm>
        </p:spPr>
        <p:txBody>
          <a:bodyPr>
            <a:normAutofit/>
          </a:bodyPr>
          <a:lstStyle/>
          <a:p>
            <a:pPr marL="457200" indent="-457200">
              <a:buNone/>
            </a:pPr>
            <a:r>
              <a:rPr lang="en-US" sz="3200" dirty="0" smtClean="0"/>
              <a:t>1)  not fixed as to developmental potential; </a:t>
            </a:r>
            <a:r>
              <a:rPr lang="en-US" sz="3200" i="1" dirty="0" smtClean="0"/>
              <a:t>especially,</a:t>
            </a:r>
            <a:r>
              <a:rPr lang="en-US" sz="3200" dirty="0" smtClean="0"/>
              <a:t> capable of developing into many cell types – i.e. , stem cell.</a:t>
            </a:r>
          </a:p>
          <a:p>
            <a:pPr marL="457200" indent="-457200">
              <a:buNone/>
            </a:pPr>
            <a:endParaRPr lang="en-US" sz="3200" dirty="0" smtClean="0"/>
          </a:p>
          <a:p>
            <a:pPr>
              <a:buNone/>
            </a:pPr>
            <a:r>
              <a:rPr lang="en-US" sz="3200" dirty="0" smtClean="0"/>
              <a:t>2)  capable of affecting more than one tissue or organ.</a:t>
            </a:r>
            <a:endParaRPr lang="en-US" sz="3200" dirty="0"/>
          </a:p>
        </p:txBody>
      </p:sp>
      <p:sp>
        <p:nvSpPr>
          <p:cNvPr id="4" name="Footer Placeholder 3"/>
          <p:cNvSpPr>
            <a:spLocks noGrp="1"/>
          </p:cNvSpPr>
          <p:nvPr>
            <p:ph type="ftr" sz="quarter" idx="11"/>
          </p:nvPr>
        </p:nvSpPr>
        <p:spPr/>
        <p:txBody>
          <a:bodyPr/>
          <a:lstStyle/>
          <a:p>
            <a:pPr algn="ctr"/>
            <a:r>
              <a:rPr lang="en-US" smtClean="0">
                <a:solidFill>
                  <a:srgbClr val="FFFF00"/>
                </a:solidFill>
              </a:rPr>
              <a:t>Merriem-Webster Online Dictionary</a:t>
            </a:r>
            <a:endParaRPr lang="en-US" dirty="0">
              <a:solidFill>
                <a:srgbClr val="FFFF00"/>
              </a:solidFill>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658112"/>
          </a:xfrm>
        </p:spPr>
        <p:txBody>
          <a:bodyPr>
            <a:noAutofit/>
          </a:bodyPr>
          <a:lstStyle/>
          <a:p>
            <a:pPr algn="ctr"/>
            <a:r>
              <a:rPr lang="en-US" sz="4800" dirty="0" smtClean="0">
                <a:solidFill>
                  <a:srgbClr val="FF0000"/>
                </a:solidFill>
              </a:rPr>
              <a:t>Voices from Other Countries in Development of FM</a:t>
            </a:r>
            <a:endParaRPr lang="en-US" sz="4800" dirty="0">
              <a:solidFill>
                <a:srgbClr val="FF0000"/>
              </a:solidFill>
            </a:endParaRPr>
          </a:p>
        </p:txBody>
      </p:sp>
      <p:sp>
        <p:nvSpPr>
          <p:cNvPr id="3" name="Content Placeholder 2"/>
          <p:cNvSpPr>
            <a:spLocks noGrp="1"/>
          </p:cNvSpPr>
          <p:nvPr>
            <p:ph idx="1"/>
          </p:nvPr>
        </p:nvSpPr>
        <p:spPr/>
        <p:txBody>
          <a:bodyPr>
            <a:normAutofit lnSpcReduction="10000"/>
          </a:bodyPr>
          <a:lstStyle/>
          <a:p>
            <a:endParaRPr lang="en-US" sz="2400" dirty="0" smtClean="0"/>
          </a:p>
          <a:p>
            <a:endParaRPr lang="en-US" sz="2400" dirty="0" smtClean="0"/>
          </a:p>
          <a:p>
            <a:endParaRPr lang="en-US" sz="2400" dirty="0" smtClean="0"/>
          </a:p>
          <a:p>
            <a:r>
              <a:rPr lang="en-US" sz="2400" dirty="0" smtClean="0"/>
              <a:t>From a Letter to the Editor in Family Medicine, April 2008</a:t>
            </a:r>
          </a:p>
          <a:p>
            <a:pPr>
              <a:buNone/>
            </a:pPr>
            <a:r>
              <a:rPr lang="en-US" sz="2400" dirty="0" smtClean="0"/>
              <a:t>           </a:t>
            </a:r>
          </a:p>
          <a:p>
            <a:pPr>
              <a:buNone/>
            </a:pPr>
            <a:r>
              <a:rPr lang="en-US" sz="2400" dirty="0" smtClean="0"/>
              <a:t>            Be country centered</a:t>
            </a:r>
          </a:p>
          <a:p>
            <a:pPr>
              <a:buNone/>
            </a:pPr>
            <a:r>
              <a:rPr lang="en-US" sz="2400" dirty="0" smtClean="0"/>
              <a:t>            Begin with the existing system</a:t>
            </a:r>
          </a:p>
          <a:p>
            <a:pPr>
              <a:buNone/>
            </a:pPr>
            <a:r>
              <a:rPr lang="en-US" sz="2400" dirty="0" smtClean="0"/>
              <a:t>            Attempt to transform rather than transplant</a:t>
            </a:r>
          </a:p>
          <a:p>
            <a:pPr>
              <a:buNone/>
            </a:pPr>
            <a:r>
              <a:rPr lang="en-US" sz="2400" dirty="0" smtClean="0"/>
              <a:t>            Influence the government and policy makers</a:t>
            </a:r>
          </a:p>
          <a:p>
            <a:pPr>
              <a:buNone/>
            </a:pPr>
            <a:r>
              <a:rPr lang="en-US" sz="2400" dirty="0" smtClean="0"/>
              <a:t>            Be patient!</a:t>
            </a:r>
            <a:endParaRPr lang="en-US" sz="2400" dirty="0"/>
          </a:p>
        </p:txBody>
      </p:sp>
      <p:sp>
        <p:nvSpPr>
          <p:cNvPr id="4" name="Footer Placeholder 3"/>
          <p:cNvSpPr>
            <a:spLocks noGrp="1"/>
          </p:cNvSpPr>
          <p:nvPr>
            <p:ph type="ftr" sz="quarter" idx="11"/>
          </p:nvPr>
        </p:nvSpPr>
        <p:spPr/>
        <p:txBody>
          <a:bodyPr/>
          <a:lstStyle/>
          <a:p>
            <a:pPr algn="ctr"/>
            <a:r>
              <a:rPr lang="en-US" dirty="0" smtClean="0">
                <a:solidFill>
                  <a:srgbClr val="FFFF00"/>
                </a:solidFill>
              </a:rPr>
              <a:t>Sunil Abraham,  Christian Medical College,  Vellore, India</a:t>
            </a:r>
            <a:endParaRPr lang="en-US" dirty="0">
              <a:solidFill>
                <a:srgbClr val="FFFF00"/>
              </a:solidFill>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14400"/>
            <a:ext cx="8229600" cy="1371600"/>
          </a:xfrm>
        </p:spPr>
        <p:txBody>
          <a:bodyPr>
            <a:noAutofit/>
          </a:bodyPr>
          <a:lstStyle/>
          <a:p>
            <a:pPr algn="ctr"/>
            <a:r>
              <a:rPr lang="en-US" sz="4800" dirty="0" smtClean="0">
                <a:solidFill>
                  <a:srgbClr val="FF0000"/>
                </a:solidFill>
              </a:rPr>
              <a:t>Health Workforce </a:t>
            </a:r>
            <a:r>
              <a:rPr lang="en-US" sz="4800" dirty="0" err="1" smtClean="0">
                <a:solidFill>
                  <a:srgbClr val="FF0000"/>
                </a:solidFill>
              </a:rPr>
              <a:t>Crisis:Primary</a:t>
            </a:r>
            <a:r>
              <a:rPr lang="en-US" sz="4800" dirty="0" smtClean="0">
                <a:solidFill>
                  <a:srgbClr val="FF0000"/>
                </a:solidFill>
              </a:rPr>
              <a:t> Care in Rural/Urban </a:t>
            </a:r>
            <a:r>
              <a:rPr lang="en-US" sz="4800" dirty="0" smtClean="0">
                <a:solidFill>
                  <a:srgbClr val="FF0000"/>
                </a:solidFill>
              </a:rPr>
              <a:t>America</a:t>
            </a:r>
            <a:endParaRPr lang="en-US" sz="4800" dirty="0">
              <a:solidFill>
                <a:srgbClr val="FF0000"/>
              </a:solidFill>
            </a:endParaRPr>
          </a:p>
        </p:txBody>
      </p:sp>
      <p:sp>
        <p:nvSpPr>
          <p:cNvPr id="3" name="Content Placeholder 2"/>
          <p:cNvSpPr>
            <a:spLocks noGrp="1"/>
          </p:cNvSpPr>
          <p:nvPr>
            <p:ph idx="1"/>
          </p:nvPr>
        </p:nvSpPr>
        <p:spPr>
          <a:xfrm>
            <a:off x="457200" y="2438400"/>
            <a:ext cx="8229600" cy="3886200"/>
          </a:xfrm>
        </p:spPr>
        <p:txBody>
          <a:bodyPr>
            <a:normAutofit fontScale="70000" lnSpcReduction="20000"/>
          </a:bodyPr>
          <a:lstStyle/>
          <a:p>
            <a:endParaRPr lang="en-US" dirty="0" smtClean="0"/>
          </a:p>
          <a:p>
            <a:r>
              <a:rPr lang="en-US" sz="3600" dirty="0" smtClean="0"/>
              <a:t>Recent </a:t>
            </a:r>
            <a:r>
              <a:rPr lang="en-US" sz="3600" dirty="0" smtClean="0"/>
              <a:t>summit in Washington, DC – August, </a:t>
            </a:r>
            <a:r>
              <a:rPr lang="en-US" sz="3600" dirty="0" smtClean="0"/>
              <a:t>2009</a:t>
            </a:r>
          </a:p>
          <a:p>
            <a:endParaRPr lang="en-US" dirty="0" smtClean="0"/>
          </a:p>
          <a:p>
            <a:endParaRPr lang="en-US" dirty="0" smtClean="0"/>
          </a:p>
          <a:p>
            <a:endParaRPr lang="en-US" dirty="0" smtClean="0"/>
          </a:p>
          <a:p>
            <a:pPr>
              <a:buNone/>
            </a:pPr>
            <a:r>
              <a:rPr lang="en-US" sz="3100" dirty="0" smtClean="0"/>
              <a:t>     Sessions </a:t>
            </a:r>
            <a:r>
              <a:rPr lang="en-US" sz="3100" dirty="0" smtClean="0"/>
              <a:t>with Family Physicians as Speakers:</a:t>
            </a:r>
          </a:p>
          <a:p>
            <a:pPr>
              <a:buNone/>
            </a:pPr>
            <a:r>
              <a:rPr lang="en-US" sz="3100" dirty="0" smtClean="0"/>
              <a:t>        </a:t>
            </a:r>
            <a:r>
              <a:rPr lang="en-US" sz="3100" dirty="0" smtClean="0"/>
              <a:t>-    </a:t>
            </a:r>
            <a:r>
              <a:rPr lang="en-US" sz="3100" dirty="0" smtClean="0"/>
              <a:t>Workforce for Healthy Communities </a:t>
            </a:r>
          </a:p>
          <a:p>
            <a:pPr>
              <a:buNone/>
            </a:pPr>
            <a:r>
              <a:rPr lang="en-US" sz="3100" dirty="0" smtClean="0"/>
              <a:t>               </a:t>
            </a:r>
            <a:r>
              <a:rPr lang="en-US" sz="3100" dirty="0" smtClean="0"/>
              <a:t>*  </a:t>
            </a:r>
            <a:r>
              <a:rPr lang="en-US" sz="3100" dirty="0" smtClean="0"/>
              <a:t>J. Lloyd Michener,  Duke </a:t>
            </a:r>
            <a:r>
              <a:rPr lang="en-US" sz="3100" dirty="0" smtClean="0"/>
              <a:t>University</a:t>
            </a:r>
          </a:p>
          <a:p>
            <a:pPr>
              <a:buNone/>
            </a:pPr>
            <a:endParaRPr lang="en-US" sz="3100" dirty="0" smtClean="0"/>
          </a:p>
          <a:p>
            <a:pPr>
              <a:buNone/>
            </a:pPr>
            <a:r>
              <a:rPr lang="en-US" sz="3100" dirty="0" smtClean="0"/>
              <a:t>        </a:t>
            </a:r>
            <a:r>
              <a:rPr lang="en-US" sz="3100" dirty="0" smtClean="0"/>
              <a:t>-    </a:t>
            </a:r>
            <a:r>
              <a:rPr lang="en-US" sz="3100" dirty="0" smtClean="0"/>
              <a:t>Building primary care practices …</a:t>
            </a:r>
          </a:p>
          <a:p>
            <a:pPr>
              <a:buNone/>
            </a:pPr>
            <a:r>
              <a:rPr lang="en-US" sz="3100" dirty="0" smtClean="0"/>
              <a:t>               </a:t>
            </a:r>
            <a:r>
              <a:rPr lang="en-US" sz="3100" dirty="0" smtClean="0"/>
              <a:t>*  </a:t>
            </a:r>
            <a:r>
              <a:rPr lang="en-US" sz="3100" dirty="0" smtClean="0"/>
              <a:t>James Mold,  University of </a:t>
            </a:r>
            <a:r>
              <a:rPr lang="en-US" sz="3100" dirty="0" smtClean="0"/>
              <a:t>Oklahoma</a:t>
            </a:r>
          </a:p>
          <a:p>
            <a:pPr>
              <a:buNone/>
            </a:pPr>
            <a:r>
              <a:rPr lang="en-US" sz="3100" dirty="0" smtClean="0"/>
              <a:t> </a:t>
            </a:r>
            <a:r>
              <a:rPr lang="en-US" sz="3100" dirty="0" smtClean="0"/>
              <a:t>              *  Arthur Kaufman,  University of New Mexico</a:t>
            </a:r>
            <a:endParaRPr lang="en-US" sz="3100" dirty="0" smtClean="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14400"/>
            <a:ext cx="8229600" cy="1371600"/>
          </a:xfrm>
        </p:spPr>
        <p:txBody>
          <a:bodyPr>
            <a:noAutofit/>
          </a:bodyPr>
          <a:lstStyle/>
          <a:p>
            <a:pPr algn="ctr"/>
            <a:r>
              <a:rPr lang="en-US" sz="4800" dirty="0" smtClean="0">
                <a:solidFill>
                  <a:srgbClr val="FF0000"/>
                </a:solidFill>
              </a:rPr>
              <a:t>Social Accountability and the Instillation of Equity</a:t>
            </a:r>
            <a:endParaRPr lang="en-US" sz="4800" dirty="0">
              <a:solidFill>
                <a:srgbClr val="FF0000"/>
              </a:solidFill>
            </a:endParaRPr>
          </a:p>
        </p:txBody>
      </p:sp>
      <p:sp>
        <p:nvSpPr>
          <p:cNvPr id="3" name="Content Placeholder 2"/>
          <p:cNvSpPr>
            <a:spLocks noGrp="1"/>
          </p:cNvSpPr>
          <p:nvPr>
            <p:ph idx="1"/>
          </p:nvPr>
        </p:nvSpPr>
        <p:spPr>
          <a:xfrm>
            <a:off x="457200" y="2743200"/>
            <a:ext cx="8229600" cy="3886200"/>
          </a:xfrm>
        </p:spPr>
        <p:txBody>
          <a:bodyPr>
            <a:normAutofit lnSpcReduction="10000"/>
          </a:bodyPr>
          <a:lstStyle/>
          <a:p>
            <a:r>
              <a:rPr lang="en-US" dirty="0" smtClean="0"/>
              <a:t>The Cuban Model of Medical Training (</a:t>
            </a:r>
            <a:r>
              <a:rPr lang="en-US" dirty="0" smtClean="0">
                <a:solidFill>
                  <a:srgbClr val="FFFF00"/>
                </a:solidFill>
              </a:rPr>
              <a:t>www.medicc.org</a:t>
            </a:r>
            <a:r>
              <a:rPr lang="en-US" dirty="0" smtClean="0"/>
              <a:t>)</a:t>
            </a:r>
          </a:p>
          <a:p>
            <a:endParaRPr lang="en-US" dirty="0" smtClean="0"/>
          </a:p>
          <a:p>
            <a:r>
              <a:rPr lang="en-US" dirty="0" smtClean="0"/>
              <a:t>Ongoing  work by Professors  </a:t>
            </a:r>
            <a:r>
              <a:rPr lang="en-US" dirty="0" err="1" smtClean="0"/>
              <a:t>Boelen</a:t>
            </a:r>
            <a:r>
              <a:rPr lang="en-US" dirty="0" smtClean="0"/>
              <a:t>, </a:t>
            </a:r>
            <a:r>
              <a:rPr lang="en-US" dirty="0" err="1" smtClean="0"/>
              <a:t>Woolard</a:t>
            </a:r>
            <a:r>
              <a:rPr lang="en-US" dirty="0" smtClean="0"/>
              <a:t> and others</a:t>
            </a:r>
          </a:p>
          <a:p>
            <a:endParaRPr lang="en-US" dirty="0" smtClean="0"/>
          </a:p>
          <a:p>
            <a:r>
              <a:rPr lang="en-US" dirty="0" smtClean="0"/>
              <a:t>Projects such as Health in Harmony based in Indonesia that pair social justice, improved access and environmental health (</a:t>
            </a:r>
            <a:r>
              <a:rPr lang="en-US" dirty="0" smtClean="0">
                <a:solidFill>
                  <a:srgbClr val="FFFF00"/>
                </a:solidFill>
              </a:rPr>
              <a:t>www.healthinharmony.org)</a:t>
            </a:r>
            <a:endParaRPr lang="en-US" dirty="0" smtClean="0">
              <a:solidFill>
                <a:srgbClr val="FFFF00"/>
              </a:solidFill>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4800" dirty="0" smtClean="0">
                <a:solidFill>
                  <a:srgbClr val="FF0000"/>
                </a:solidFill>
              </a:rPr>
              <a:t>Core Values and Ethics</a:t>
            </a:r>
            <a:endParaRPr lang="en-US" sz="4800" dirty="0">
              <a:solidFill>
                <a:srgbClr val="FF0000"/>
              </a:solidFill>
            </a:endParaRPr>
          </a:p>
        </p:txBody>
      </p:sp>
      <p:sp>
        <p:nvSpPr>
          <p:cNvPr id="3" name="Content Placeholder 2"/>
          <p:cNvSpPr>
            <a:spLocks noGrp="1"/>
          </p:cNvSpPr>
          <p:nvPr>
            <p:ph idx="1"/>
          </p:nvPr>
        </p:nvSpPr>
        <p:spPr/>
        <p:txBody>
          <a:bodyPr>
            <a:normAutofit/>
          </a:bodyPr>
          <a:lstStyle/>
          <a:p>
            <a:endParaRPr lang="en-US" dirty="0" smtClean="0"/>
          </a:p>
          <a:p>
            <a:r>
              <a:rPr lang="en-US" dirty="0" smtClean="0"/>
              <a:t>Learning at Centers of Social </a:t>
            </a:r>
            <a:r>
              <a:rPr lang="en-US" dirty="0" smtClean="0"/>
              <a:t>Accountability</a:t>
            </a:r>
          </a:p>
          <a:p>
            <a:endParaRPr lang="en-US" dirty="0" smtClean="0"/>
          </a:p>
          <a:p>
            <a:r>
              <a:rPr lang="en-US" dirty="0" smtClean="0"/>
              <a:t>Healing in the context of Social </a:t>
            </a:r>
            <a:r>
              <a:rPr lang="en-US" dirty="0" smtClean="0"/>
              <a:t>Justice</a:t>
            </a:r>
          </a:p>
          <a:p>
            <a:endParaRPr lang="en-US" dirty="0" smtClean="0"/>
          </a:p>
          <a:p>
            <a:r>
              <a:rPr lang="en-US" dirty="0" smtClean="0"/>
              <a:t>From  “</a:t>
            </a:r>
            <a:r>
              <a:rPr lang="en-US" dirty="0" err="1" smtClean="0"/>
              <a:t>Primum</a:t>
            </a:r>
            <a:r>
              <a:rPr lang="en-US" dirty="0" smtClean="0"/>
              <a:t> non </a:t>
            </a:r>
            <a:r>
              <a:rPr lang="en-US" dirty="0" err="1" smtClean="0"/>
              <a:t>Nocerum</a:t>
            </a:r>
            <a:r>
              <a:rPr lang="en-US" dirty="0" smtClean="0"/>
              <a:t> “</a:t>
            </a:r>
          </a:p>
          <a:p>
            <a:pPr>
              <a:buNone/>
            </a:pPr>
            <a:r>
              <a:rPr lang="en-US" dirty="0" smtClean="0"/>
              <a:t>                            to “</a:t>
            </a:r>
            <a:r>
              <a:rPr lang="en-US" dirty="0" err="1" smtClean="0"/>
              <a:t>Primum</a:t>
            </a:r>
            <a:r>
              <a:rPr lang="en-US" dirty="0" smtClean="0"/>
              <a:t> non </a:t>
            </a:r>
            <a:r>
              <a:rPr lang="en-US" dirty="0" err="1" smtClean="0"/>
              <a:t>Tacere</a:t>
            </a:r>
            <a:r>
              <a:rPr lang="en-US" dirty="0" smtClean="0"/>
              <a:t>”*</a:t>
            </a:r>
            <a:endParaRPr lang="en-US" dirty="0" smtClean="0"/>
          </a:p>
          <a:p>
            <a:pPr>
              <a:buNone/>
            </a:pPr>
            <a:endParaRPr lang="en-US" dirty="0" smtClean="0"/>
          </a:p>
          <a:p>
            <a:pPr>
              <a:buNone/>
            </a:pPr>
            <a:endParaRPr lang="en-US" dirty="0"/>
          </a:p>
        </p:txBody>
      </p:sp>
      <p:sp>
        <p:nvSpPr>
          <p:cNvPr id="4" name="Footer Placeholder 3"/>
          <p:cNvSpPr>
            <a:spLocks noGrp="1"/>
          </p:cNvSpPr>
          <p:nvPr>
            <p:ph type="ftr" sz="quarter" idx="11"/>
          </p:nvPr>
        </p:nvSpPr>
        <p:spPr>
          <a:xfrm>
            <a:off x="1752600" y="6356350"/>
            <a:ext cx="5791200" cy="365125"/>
          </a:xfrm>
        </p:spPr>
        <p:txBody>
          <a:bodyPr/>
          <a:lstStyle/>
          <a:p>
            <a:pPr algn="ctr"/>
            <a:r>
              <a:rPr lang="en-US" dirty="0" smtClean="0">
                <a:solidFill>
                  <a:srgbClr val="FFFF00"/>
                </a:solidFill>
              </a:rPr>
              <a:t>*Wear, D in Professionalism in Medicine: Critical Perspectives,  2006</a:t>
            </a:r>
            <a:endParaRPr lang="en-US" dirty="0">
              <a:solidFill>
                <a:srgbClr val="FFFF00"/>
              </a:solidFill>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1"/>
          <p:cNvSpPr>
            <a:spLocks noChangeArrowheads="1"/>
          </p:cNvSpPr>
          <p:nvPr/>
        </p:nvSpPr>
        <p:spPr bwMode="auto">
          <a:xfrm>
            <a:off x="0" y="1073907"/>
            <a:ext cx="9144000" cy="507831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2400" b="1" i="0" u="none" strike="noStrike" cap="none" normalizeH="0" baseline="0" dirty="0" smtClean="0">
              <a:ln>
                <a:noFill/>
              </a:ln>
              <a:solidFill>
                <a:srgbClr val="FF0000"/>
              </a:solidFill>
              <a:effectLst/>
              <a:latin typeface="Arial" pitchFamily="34" charset="0"/>
              <a:ea typeface="Times New Roman" pitchFamily="18" charset="0"/>
              <a:cs typeface="TimesNewRoman,Bold"/>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dirty="0" smtClean="0">
                <a:ln>
                  <a:noFill/>
                </a:ln>
                <a:solidFill>
                  <a:srgbClr val="FF0000"/>
                </a:solidFill>
                <a:effectLst/>
                <a:latin typeface="Arial" pitchFamily="34" charset="0"/>
                <a:ea typeface="Times New Roman" pitchFamily="18" charset="0"/>
                <a:cs typeface="TimesNewRoman,Bold"/>
              </a:rPr>
              <a:t>Carl Taylor’s New Version of the Hippocratic Oath (1966)</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2400" b="1" i="0" u="none" strike="noStrike" cap="none" normalizeH="0" baseline="0" dirty="0" smtClean="0">
              <a:ln>
                <a:noFill/>
              </a:ln>
              <a:solidFill>
                <a:schemeClr val="tx1"/>
              </a:solidFill>
              <a:effectLst/>
              <a:latin typeface="Arial" pitchFamily="34" charset="0"/>
              <a:ea typeface="Times New Roman" pitchFamily="18" charset="0"/>
              <a:cs typeface="TimesNewRoman,Bold"/>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1" u="none" strike="noStrike" cap="none" normalizeH="0" baseline="0" dirty="0" smtClean="0">
                <a:ln>
                  <a:noFill/>
                </a:ln>
                <a:solidFill>
                  <a:schemeClr val="tx1"/>
                </a:solidFill>
                <a:effectLst/>
                <a:latin typeface="Arial" pitchFamily="34" charset="0"/>
                <a:ea typeface="Times New Roman" pitchFamily="18" charset="0"/>
                <a:cs typeface="TimesNewRoman,Italic"/>
              </a:rPr>
              <a:t>I will share the science and art by precept, by demonstration, and by every mode of teaching with other physicians regardless of their national origin.</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1" u="none" strike="noStrike" cap="none" normalizeH="0" baseline="0" dirty="0" smtClean="0">
                <a:ln>
                  <a:noFill/>
                </a:ln>
                <a:solidFill>
                  <a:schemeClr val="tx1"/>
                </a:solidFill>
                <a:effectLst/>
                <a:latin typeface="Arial" pitchFamily="34" charset="0"/>
                <a:ea typeface="Times New Roman" pitchFamily="18" charset="0"/>
                <a:cs typeface="TimesNewRoman,Italic"/>
              </a:rPr>
              <a:t>I will try to help secure for the physicians in each country the esteem of their own people and in collaborative work see that they get full credit.</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1" u="none" strike="noStrike" cap="none" normalizeH="0" baseline="0" dirty="0" smtClean="0">
                <a:ln>
                  <a:noFill/>
                </a:ln>
                <a:solidFill>
                  <a:schemeClr val="tx1"/>
                </a:solidFill>
                <a:effectLst/>
                <a:latin typeface="Arial" pitchFamily="34" charset="0"/>
                <a:ea typeface="Times New Roman" pitchFamily="18" charset="0"/>
                <a:cs typeface="TimesNewRoman,Italic"/>
              </a:rPr>
              <a:t>I will strive to eliminate sources of disease everywhere in the world and not merely set up barriers to the spread of disease to my own people.</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1" u="none" strike="noStrike" cap="none" normalizeH="0" baseline="0" dirty="0" smtClean="0">
                <a:ln>
                  <a:noFill/>
                </a:ln>
                <a:solidFill>
                  <a:schemeClr val="tx1"/>
                </a:solidFill>
                <a:effectLst/>
                <a:latin typeface="Arial" pitchFamily="34" charset="0"/>
                <a:ea typeface="Times New Roman" pitchFamily="18" charset="0"/>
                <a:cs typeface="TimesNewRoman,Italic"/>
              </a:rPr>
              <a:t>I will work for understanding of the diverse causes of disease, including the social, economic, and environmental.</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1" u="none" strike="noStrike" cap="none" normalizeH="0" baseline="0" dirty="0" smtClean="0">
                <a:ln>
                  <a:noFill/>
                </a:ln>
                <a:solidFill>
                  <a:schemeClr val="tx1"/>
                </a:solidFill>
                <a:effectLst/>
                <a:latin typeface="Arial" pitchFamily="34" charset="0"/>
                <a:ea typeface="Times New Roman" pitchFamily="18" charset="0"/>
                <a:cs typeface="TimesNewRoman,Italic"/>
              </a:rPr>
              <a:t>I will promote the well being of mankind in all its aspects, not merely the bodily, with sympathy and consideration for- a people’s culture and beliefs.</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1" u="none" strike="noStrike" cap="none" normalizeH="0" baseline="0" dirty="0" smtClean="0">
                <a:ln>
                  <a:noFill/>
                </a:ln>
                <a:solidFill>
                  <a:schemeClr val="tx1"/>
                </a:solidFill>
                <a:effectLst/>
                <a:latin typeface="Arial" pitchFamily="34" charset="0"/>
                <a:ea typeface="Times New Roman" pitchFamily="18" charset="0"/>
                <a:cs typeface="TimesNewRoman,Italic"/>
              </a:rPr>
              <a:t>I will strive to prevent painful and untimely death, and also to help parents to achieve a family size conforming to their desires and to their ability to care for their children.</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1" u="none" strike="noStrike" cap="none" normalizeH="0" baseline="0" dirty="0" smtClean="0">
                <a:ln>
                  <a:noFill/>
                </a:ln>
                <a:solidFill>
                  <a:schemeClr val="tx1"/>
                </a:solidFill>
                <a:effectLst/>
                <a:latin typeface="Arial" pitchFamily="34" charset="0"/>
                <a:ea typeface="Times New Roman" pitchFamily="18" charset="0"/>
                <a:cs typeface="TimesNewRoman,Italic"/>
              </a:rPr>
              <a:t>In my concern with whole communities, I will never forget the needs of its individual member</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p:txBody>
      </p:sp>
      <p:sp>
        <p:nvSpPr>
          <p:cNvPr id="3" name="Footer Placeholder 2"/>
          <p:cNvSpPr>
            <a:spLocks noGrp="1"/>
          </p:cNvSpPr>
          <p:nvPr>
            <p:ph type="ftr" sz="quarter" idx="11"/>
          </p:nvPr>
        </p:nvSpPr>
        <p:spPr/>
        <p:txBody>
          <a:bodyPr/>
          <a:lstStyle/>
          <a:p>
            <a:pPr algn="ctr"/>
            <a:r>
              <a:rPr lang="en-US" smtClean="0">
                <a:solidFill>
                  <a:srgbClr val="FFFF00"/>
                </a:solidFill>
              </a:rPr>
              <a:t>Carl Taylor, 1966</a:t>
            </a:r>
            <a:endParaRPr lang="en-US" dirty="0">
              <a:solidFill>
                <a:srgbClr val="FFFF00"/>
              </a:solidFill>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rgbClr val="FF0000"/>
                </a:solidFill>
              </a:rPr>
              <a:t>Training of Family Doctors</a:t>
            </a:r>
            <a:endParaRPr lang="en-US" dirty="0">
              <a:solidFill>
                <a:srgbClr val="FF0000"/>
              </a:solidFill>
            </a:endParaRPr>
          </a:p>
        </p:txBody>
      </p:sp>
      <p:sp>
        <p:nvSpPr>
          <p:cNvPr id="3" name="Content Placeholder 2"/>
          <p:cNvSpPr>
            <a:spLocks noGrp="1"/>
          </p:cNvSpPr>
          <p:nvPr>
            <p:ph idx="1"/>
          </p:nvPr>
        </p:nvSpPr>
        <p:spPr/>
        <p:txBody>
          <a:bodyPr/>
          <a:lstStyle/>
          <a:p>
            <a:pPr>
              <a:buNone/>
            </a:pPr>
            <a:r>
              <a:rPr lang="en-US" dirty="0" smtClean="0"/>
              <a:t> </a:t>
            </a:r>
            <a:r>
              <a:rPr lang="en-US" dirty="0" smtClean="0"/>
              <a:t>    </a:t>
            </a:r>
            <a:r>
              <a:rPr lang="en-US" dirty="0" smtClean="0"/>
              <a:t>Where?</a:t>
            </a:r>
            <a:endParaRPr lang="en-US" dirty="0" smtClean="0"/>
          </a:p>
          <a:p>
            <a:pPr>
              <a:buNone/>
            </a:pPr>
            <a:r>
              <a:rPr lang="en-US" dirty="0" smtClean="0"/>
              <a:t> </a:t>
            </a:r>
            <a:r>
              <a:rPr lang="en-US" dirty="0" smtClean="0"/>
              <a:t>        ---  Clinical </a:t>
            </a:r>
            <a:r>
              <a:rPr lang="en-US" dirty="0" smtClean="0"/>
              <a:t>or Geographical </a:t>
            </a:r>
            <a:r>
              <a:rPr lang="en-US" dirty="0" smtClean="0"/>
              <a:t>Relevance.</a:t>
            </a:r>
            <a:endParaRPr lang="en-US" dirty="0" smtClean="0"/>
          </a:p>
          <a:p>
            <a:pPr>
              <a:buNone/>
            </a:pPr>
            <a:r>
              <a:rPr lang="en-US" dirty="0" smtClean="0"/>
              <a:t>         ---  Community </a:t>
            </a:r>
            <a:r>
              <a:rPr lang="en-US" dirty="0" smtClean="0"/>
              <a:t>Based </a:t>
            </a:r>
            <a:r>
              <a:rPr lang="en-US" dirty="0" smtClean="0"/>
              <a:t>Training</a:t>
            </a:r>
          </a:p>
          <a:p>
            <a:pPr>
              <a:buNone/>
            </a:pPr>
            <a:endParaRPr lang="en-US" dirty="0" smtClean="0"/>
          </a:p>
          <a:p>
            <a:r>
              <a:rPr lang="en-US" dirty="0" smtClean="0"/>
              <a:t>Generalist or Sub-Specialist (i.e., Hospitalist in US</a:t>
            </a:r>
            <a:r>
              <a:rPr lang="en-US" dirty="0" smtClean="0"/>
              <a:t>)</a:t>
            </a:r>
          </a:p>
          <a:p>
            <a:endParaRPr lang="en-US" dirty="0" smtClean="0"/>
          </a:p>
          <a:p>
            <a:r>
              <a:rPr lang="en-US" dirty="0" smtClean="0"/>
              <a:t>Community Health Centers (CHC’s) in the </a:t>
            </a:r>
            <a:r>
              <a:rPr lang="en-US" dirty="0" smtClean="0"/>
              <a:t>US</a:t>
            </a:r>
          </a:p>
          <a:p>
            <a:endParaRPr lang="en-US" dirty="0" smtClean="0"/>
          </a:p>
          <a:p>
            <a:r>
              <a:rPr lang="en-US" dirty="0" smtClean="0"/>
              <a:t>Inter-Professional or Team Training</a:t>
            </a:r>
            <a:endParaRPr lang="en-US" dirty="0" smtClean="0"/>
          </a:p>
          <a:p>
            <a:pPr>
              <a:buNone/>
            </a:pPr>
            <a:endParaRPr lang="en-US" dirty="0"/>
          </a:p>
        </p:txBody>
      </p:sp>
      <p:sp>
        <p:nvSpPr>
          <p:cNvPr id="4" name="5-Point Star 3"/>
          <p:cNvSpPr/>
          <p:nvPr/>
        </p:nvSpPr>
        <p:spPr>
          <a:xfrm>
            <a:off x="228600" y="1981200"/>
            <a:ext cx="533400" cy="4572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743712"/>
          </a:xfrm>
        </p:spPr>
        <p:txBody>
          <a:bodyPr>
            <a:noAutofit/>
          </a:bodyPr>
          <a:lstStyle/>
          <a:p>
            <a:pPr algn="ctr"/>
            <a:r>
              <a:rPr lang="en-US" sz="4800" dirty="0" smtClean="0">
                <a:solidFill>
                  <a:srgbClr val="FF0000"/>
                </a:solidFill>
              </a:rPr>
              <a:t>The Future of Family Medicine</a:t>
            </a:r>
            <a:endParaRPr lang="en-US" sz="4800" dirty="0">
              <a:solidFill>
                <a:srgbClr val="FF0000"/>
              </a:solidFill>
            </a:endParaRPr>
          </a:p>
        </p:txBody>
      </p:sp>
      <p:sp>
        <p:nvSpPr>
          <p:cNvPr id="3" name="Content Placeholder 2"/>
          <p:cNvSpPr>
            <a:spLocks noGrp="1"/>
          </p:cNvSpPr>
          <p:nvPr>
            <p:ph idx="1"/>
          </p:nvPr>
        </p:nvSpPr>
        <p:spPr/>
        <p:txBody>
          <a:bodyPr/>
          <a:lstStyle/>
          <a:p>
            <a:r>
              <a:rPr lang="en-US" dirty="0" smtClean="0"/>
              <a:t>The family medical home</a:t>
            </a:r>
          </a:p>
          <a:p>
            <a:r>
              <a:rPr lang="en-US" dirty="0" smtClean="0"/>
              <a:t>The community</a:t>
            </a:r>
          </a:p>
          <a:p>
            <a:r>
              <a:rPr lang="en-US" dirty="0" smtClean="0"/>
              <a:t>The clinic</a:t>
            </a:r>
          </a:p>
          <a:p>
            <a:r>
              <a:rPr lang="en-US" dirty="0" smtClean="0"/>
              <a:t>The hospital</a:t>
            </a:r>
          </a:p>
          <a:p>
            <a:r>
              <a:rPr lang="en-US" dirty="0" smtClean="0"/>
              <a:t>Leadership </a:t>
            </a:r>
            <a:r>
              <a:rPr lang="en-US" dirty="0" smtClean="0"/>
              <a:t>on the</a:t>
            </a:r>
            <a:r>
              <a:rPr lang="en-US" dirty="0" smtClean="0"/>
              <a:t> </a:t>
            </a:r>
            <a:r>
              <a:rPr lang="en-US" dirty="0" smtClean="0"/>
              <a:t>Frontline</a:t>
            </a:r>
          </a:p>
          <a:p>
            <a:r>
              <a:rPr lang="en-US" dirty="0" smtClean="0"/>
              <a:t>Shift from North-South to South-South Collaborations</a:t>
            </a:r>
          </a:p>
          <a:p>
            <a:pPr>
              <a:buNone/>
            </a:pPr>
            <a:r>
              <a:rPr lang="en-US" dirty="0" smtClean="0"/>
              <a:t>               +  Sub-Saharan Africa</a:t>
            </a:r>
          </a:p>
          <a:p>
            <a:pPr>
              <a:buNone/>
            </a:pPr>
            <a:r>
              <a:rPr lang="en-US" dirty="0" smtClean="0"/>
              <a:t>               +  Central and South America</a:t>
            </a:r>
          </a:p>
          <a:p>
            <a:pPr>
              <a:buNone/>
            </a:pPr>
            <a:r>
              <a:rPr lang="en-US" dirty="0" smtClean="0"/>
              <a:t>               +  Cuban Driven Medical Education/Support</a:t>
            </a:r>
          </a:p>
          <a:p>
            <a:endParaRPr lang="en-US"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4800" dirty="0" smtClean="0">
                <a:solidFill>
                  <a:srgbClr val="FF0000"/>
                </a:solidFill>
              </a:rPr>
              <a:t>Conundrums</a:t>
            </a:r>
            <a:endParaRPr lang="en-US" sz="4800" dirty="0">
              <a:solidFill>
                <a:srgbClr val="FF0000"/>
              </a:solidFill>
            </a:endParaRPr>
          </a:p>
        </p:txBody>
      </p:sp>
      <p:sp>
        <p:nvSpPr>
          <p:cNvPr id="3" name="Content Placeholder 2"/>
          <p:cNvSpPr>
            <a:spLocks noGrp="1"/>
          </p:cNvSpPr>
          <p:nvPr>
            <p:ph idx="1"/>
          </p:nvPr>
        </p:nvSpPr>
        <p:spPr>
          <a:xfrm>
            <a:off x="457200" y="2438400"/>
            <a:ext cx="8229600" cy="3886200"/>
          </a:xfrm>
        </p:spPr>
        <p:txBody>
          <a:bodyPr>
            <a:normAutofit lnSpcReduction="10000"/>
          </a:bodyPr>
          <a:lstStyle/>
          <a:p>
            <a:r>
              <a:rPr lang="en-US" sz="3200" dirty="0" smtClean="0"/>
              <a:t>Universal Access</a:t>
            </a:r>
          </a:p>
          <a:p>
            <a:r>
              <a:rPr lang="en-US" sz="3200" dirty="0" smtClean="0"/>
              <a:t>Brain Drain</a:t>
            </a:r>
          </a:p>
          <a:p>
            <a:r>
              <a:rPr lang="en-US" sz="3200" dirty="0" smtClean="0"/>
              <a:t>Rural/Urban Disparities</a:t>
            </a:r>
          </a:p>
          <a:p>
            <a:r>
              <a:rPr lang="en-US" sz="3200" dirty="0" smtClean="0"/>
              <a:t>Transformational or </a:t>
            </a:r>
            <a:r>
              <a:rPr lang="en-US" sz="3200" dirty="0" smtClean="0"/>
              <a:t>Transactional Leadership?</a:t>
            </a:r>
            <a:endParaRPr lang="en-US" sz="3200" dirty="0" smtClean="0"/>
          </a:p>
          <a:p>
            <a:r>
              <a:rPr lang="en-US" sz="3200" dirty="0" smtClean="0"/>
              <a:t>Bringing in Gen X, Gen Y, the </a:t>
            </a:r>
            <a:r>
              <a:rPr lang="en-US" sz="3200" dirty="0" smtClean="0"/>
              <a:t>Millennium </a:t>
            </a:r>
            <a:r>
              <a:rPr lang="en-US" sz="3200" dirty="0" smtClean="0"/>
              <a:t>Generations</a:t>
            </a:r>
            <a:endParaRPr lang="en-US" sz="3200"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woncaphoto4.jpg"/>
          <p:cNvPicPr>
            <a:picLocks noChangeAspect="1"/>
          </p:cNvPicPr>
          <p:nvPr/>
        </p:nvPicPr>
        <p:blipFill>
          <a:blip r:embed="rId3" cstate="print">
            <a:lum bright="-10000" contrast="10000"/>
          </a:blip>
          <a:stretch>
            <a:fillRect/>
          </a:stretch>
        </p:blipFill>
        <p:spPr>
          <a:xfrm>
            <a:off x="-5029200" y="-5679281"/>
            <a:ext cx="18216563" cy="25074562"/>
          </a:xfrm>
          <a:prstGeom prst="rect">
            <a:avLst/>
          </a:prstGeom>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752600"/>
            <a:ext cx="8305800" cy="2971800"/>
          </a:xfrm>
        </p:spPr>
        <p:txBody>
          <a:bodyPr>
            <a:normAutofit/>
          </a:bodyPr>
          <a:lstStyle/>
          <a:p>
            <a:pPr algn="ctr"/>
            <a:r>
              <a:rPr lang="en-US" sz="4400" dirty="0" smtClean="0"/>
              <a:t>Always do whatever’s next.</a:t>
            </a:r>
            <a:r>
              <a:rPr lang="en-US" dirty="0" smtClean="0"/>
              <a:t/>
            </a:r>
            <a:br>
              <a:rPr lang="en-US" dirty="0" smtClean="0"/>
            </a:br>
            <a:r>
              <a:rPr lang="en-US" dirty="0" smtClean="0"/>
              <a:t/>
            </a:r>
            <a:br>
              <a:rPr lang="en-US" dirty="0" smtClean="0"/>
            </a:br>
            <a:r>
              <a:rPr lang="en-US" sz="3600" dirty="0" smtClean="0">
                <a:solidFill>
                  <a:srgbClr val="FF0000"/>
                </a:solidFill>
              </a:rPr>
              <a:t>George Carlin</a:t>
            </a:r>
            <a:endParaRPr lang="en-US" sz="3600" dirty="0">
              <a:solidFill>
                <a:srgbClr val="FF0000"/>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Cloud"/>
          <p:cNvSpPr>
            <a:spLocks noChangeAspect="1" noEditPoints="1" noChangeArrowheads="1"/>
          </p:cNvSpPr>
          <p:nvPr/>
        </p:nvSpPr>
        <p:spPr bwMode="auto">
          <a:xfrm>
            <a:off x="3200400" y="2509838"/>
            <a:ext cx="2743200" cy="1838325"/>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rgbClr val="FFBE7D"/>
          </a:solidFill>
          <a:ln w="9525">
            <a:solidFill>
              <a:srgbClr val="000000"/>
            </a:solidFill>
            <a:miter lim="800000"/>
            <a:headEnd/>
            <a:tailEnd/>
          </a:ln>
          <a:effectLst>
            <a:outerShdw dist="107763" dir="2700000" algn="ctr" rotWithShape="0">
              <a:srgbClr val="808080"/>
            </a:outerShdw>
          </a:effectLst>
        </p:spPr>
        <p:txBody>
          <a:bodyPr vert="horz" wrap="square" lIns="91440" tIns="45720" rIns="91440" bIns="45720" numCol="1" anchor="t" anchorCtr="0" compatLnSpc="1">
            <a:prstTxWarp prst="textNoShape">
              <a:avLst/>
            </a:prstTxWarp>
          </a:bodyPr>
          <a:lstStyle/>
          <a:p>
            <a:endParaRPr lang="en-US" dirty="0" smtClean="0"/>
          </a:p>
          <a:p>
            <a:r>
              <a:rPr lang="en-US" dirty="0" smtClean="0"/>
              <a:t>         </a:t>
            </a:r>
            <a:r>
              <a:rPr lang="en-US" sz="2400" dirty="0" smtClean="0">
                <a:solidFill>
                  <a:srgbClr val="FF0000"/>
                </a:solidFill>
              </a:rPr>
              <a:t>STEM</a:t>
            </a:r>
            <a:endParaRPr lang="en-US" sz="2400" dirty="0" smtClean="0">
              <a:solidFill>
                <a:srgbClr val="FF0000"/>
              </a:solidFill>
            </a:endParaRPr>
          </a:p>
          <a:p>
            <a:r>
              <a:rPr lang="en-US" sz="2400" dirty="0" smtClean="0">
                <a:solidFill>
                  <a:srgbClr val="FF0000"/>
                </a:solidFill>
              </a:rPr>
              <a:t> </a:t>
            </a:r>
            <a:r>
              <a:rPr lang="en-US" sz="2400" dirty="0" smtClean="0">
                <a:solidFill>
                  <a:srgbClr val="FF0000"/>
                </a:solidFill>
              </a:rPr>
              <a:t>        CELL</a:t>
            </a:r>
            <a:endParaRPr lang="en-US" sz="2400" dirty="0">
              <a:solidFill>
                <a:srgbClr val="FF0000"/>
              </a:solidFill>
            </a:endParaRPr>
          </a:p>
        </p:txBody>
      </p:sp>
      <p:sp>
        <p:nvSpPr>
          <p:cNvPr id="3" name="Up Arrow 2"/>
          <p:cNvSpPr/>
          <p:nvPr/>
        </p:nvSpPr>
        <p:spPr>
          <a:xfrm rot="19380947">
            <a:off x="2667000" y="1905000"/>
            <a:ext cx="484632" cy="826008"/>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Up Arrow 3"/>
          <p:cNvSpPr/>
          <p:nvPr/>
        </p:nvSpPr>
        <p:spPr>
          <a:xfrm rot="3802795">
            <a:off x="6389194" y="1924105"/>
            <a:ext cx="417396" cy="967539"/>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Up Arrow 4"/>
          <p:cNvSpPr/>
          <p:nvPr/>
        </p:nvSpPr>
        <p:spPr>
          <a:xfrm rot="13374647">
            <a:off x="2895600" y="4343400"/>
            <a:ext cx="484632" cy="978408"/>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Up Arrow 5"/>
          <p:cNvSpPr/>
          <p:nvPr/>
        </p:nvSpPr>
        <p:spPr>
          <a:xfrm rot="8323356">
            <a:off x="6043951" y="4278793"/>
            <a:ext cx="484632" cy="967821"/>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6781800" y="5257800"/>
            <a:ext cx="1828800" cy="369332"/>
          </a:xfrm>
          <a:prstGeom prst="rect">
            <a:avLst/>
          </a:prstGeom>
          <a:noFill/>
        </p:spPr>
        <p:txBody>
          <a:bodyPr wrap="square" rtlCol="0">
            <a:spAutoFit/>
          </a:bodyPr>
          <a:lstStyle/>
          <a:p>
            <a:r>
              <a:rPr lang="en-US" dirty="0" smtClean="0"/>
              <a:t>CLINICIANS</a:t>
            </a:r>
            <a:endParaRPr lang="en-US" dirty="0"/>
          </a:p>
        </p:txBody>
      </p:sp>
      <p:sp>
        <p:nvSpPr>
          <p:cNvPr id="8" name="TextBox 7"/>
          <p:cNvSpPr txBox="1"/>
          <p:nvPr/>
        </p:nvSpPr>
        <p:spPr>
          <a:xfrm>
            <a:off x="7086600" y="1676400"/>
            <a:ext cx="1676400" cy="646331"/>
          </a:xfrm>
          <a:prstGeom prst="rect">
            <a:avLst/>
          </a:prstGeom>
          <a:noFill/>
        </p:spPr>
        <p:txBody>
          <a:bodyPr wrap="square" rtlCol="0">
            <a:spAutoFit/>
          </a:bodyPr>
          <a:lstStyle/>
          <a:p>
            <a:r>
              <a:rPr lang="en-US" dirty="0" smtClean="0"/>
              <a:t>COMMUNITY </a:t>
            </a:r>
          </a:p>
          <a:p>
            <a:r>
              <a:rPr lang="en-US" dirty="0" smtClean="0"/>
              <a:t>“VOICE”</a:t>
            </a:r>
            <a:endParaRPr lang="en-US" dirty="0"/>
          </a:p>
        </p:txBody>
      </p:sp>
      <p:sp>
        <p:nvSpPr>
          <p:cNvPr id="9" name="TextBox 8"/>
          <p:cNvSpPr txBox="1"/>
          <p:nvPr/>
        </p:nvSpPr>
        <p:spPr>
          <a:xfrm>
            <a:off x="533400" y="1447800"/>
            <a:ext cx="2057400" cy="646331"/>
          </a:xfrm>
          <a:prstGeom prst="rect">
            <a:avLst/>
          </a:prstGeom>
          <a:noFill/>
        </p:spPr>
        <p:txBody>
          <a:bodyPr wrap="square" rtlCol="0">
            <a:spAutoFit/>
          </a:bodyPr>
          <a:lstStyle/>
          <a:p>
            <a:r>
              <a:rPr lang="en-US" dirty="0" smtClean="0"/>
              <a:t>HEALTH  SYSTEM PROVACATEURS</a:t>
            </a:r>
            <a:endParaRPr lang="en-US" dirty="0"/>
          </a:p>
        </p:txBody>
      </p:sp>
      <p:sp>
        <p:nvSpPr>
          <p:cNvPr id="10" name="TextBox 9"/>
          <p:cNvSpPr txBox="1"/>
          <p:nvPr/>
        </p:nvSpPr>
        <p:spPr>
          <a:xfrm>
            <a:off x="1219200" y="5486400"/>
            <a:ext cx="2949061" cy="923330"/>
          </a:xfrm>
          <a:prstGeom prst="rect">
            <a:avLst/>
          </a:prstGeom>
          <a:noFill/>
        </p:spPr>
        <p:txBody>
          <a:bodyPr wrap="square" rtlCol="0">
            <a:spAutoFit/>
          </a:bodyPr>
          <a:lstStyle/>
          <a:p>
            <a:r>
              <a:rPr lang="en-US" dirty="0" smtClean="0"/>
              <a:t>ADVOCATES for  APPROPRIATE TECHNOLOGY</a:t>
            </a:r>
          </a:p>
        </p:txBody>
      </p:sp>
      <p:sp>
        <p:nvSpPr>
          <p:cNvPr id="11" name="Up Arrow 10"/>
          <p:cNvSpPr/>
          <p:nvPr/>
        </p:nvSpPr>
        <p:spPr>
          <a:xfrm rot="10800000" flipV="1">
            <a:off x="4648200" y="1676400"/>
            <a:ext cx="484632" cy="748502"/>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Down Arrow 11"/>
          <p:cNvSpPr/>
          <p:nvPr/>
        </p:nvSpPr>
        <p:spPr>
          <a:xfrm rot="20957610">
            <a:off x="4716633" y="4717709"/>
            <a:ext cx="484632" cy="998019"/>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p:cNvSpPr txBox="1"/>
          <p:nvPr/>
        </p:nvSpPr>
        <p:spPr>
          <a:xfrm>
            <a:off x="3810000" y="762000"/>
            <a:ext cx="2285999" cy="646331"/>
          </a:xfrm>
          <a:prstGeom prst="rect">
            <a:avLst/>
          </a:prstGeom>
          <a:noFill/>
        </p:spPr>
        <p:txBody>
          <a:bodyPr wrap="square" rtlCol="0">
            <a:spAutoFit/>
          </a:bodyPr>
          <a:lstStyle/>
          <a:p>
            <a:r>
              <a:rPr lang="en-US" dirty="0" smtClean="0"/>
              <a:t>INNOVATORS  in TRAINING for NEED</a:t>
            </a:r>
            <a:endParaRPr lang="en-US" dirty="0"/>
          </a:p>
        </p:txBody>
      </p:sp>
      <p:sp>
        <p:nvSpPr>
          <p:cNvPr id="14" name="Right Arrow 13"/>
          <p:cNvSpPr/>
          <p:nvPr/>
        </p:nvSpPr>
        <p:spPr>
          <a:xfrm>
            <a:off x="6324600" y="3124200"/>
            <a:ext cx="914400" cy="4572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p:cNvSpPr txBox="1"/>
          <p:nvPr/>
        </p:nvSpPr>
        <p:spPr>
          <a:xfrm>
            <a:off x="7315200" y="3048000"/>
            <a:ext cx="1676400" cy="923330"/>
          </a:xfrm>
          <a:prstGeom prst="rect">
            <a:avLst/>
          </a:prstGeom>
          <a:noFill/>
        </p:spPr>
        <p:txBody>
          <a:bodyPr wrap="square" rtlCol="0">
            <a:spAutoFit/>
          </a:bodyPr>
          <a:lstStyle/>
          <a:p>
            <a:r>
              <a:rPr lang="en-US" dirty="0" smtClean="0"/>
              <a:t>LEADERS in ETHICS  and  EQUITY</a:t>
            </a:r>
            <a:endParaRPr lang="en-US" dirty="0"/>
          </a:p>
        </p:txBody>
      </p:sp>
      <p:sp>
        <p:nvSpPr>
          <p:cNvPr id="18" name="Left Arrow 17"/>
          <p:cNvSpPr/>
          <p:nvPr/>
        </p:nvSpPr>
        <p:spPr>
          <a:xfrm>
            <a:off x="1676400" y="3276600"/>
            <a:ext cx="1219200" cy="4572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p:cNvSpPr txBox="1"/>
          <p:nvPr/>
        </p:nvSpPr>
        <p:spPr>
          <a:xfrm flipH="1">
            <a:off x="228600" y="3200400"/>
            <a:ext cx="1524000" cy="646331"/>
          </a:xfrm>
          <a:prstGeom prst="rect">
            <a:avLst/>
          </a:prstGeom>
          <a:noFill/>
        </p:spPr>
        <p:txBody>
          <a:bodyPr wrap="square" rtlCol="0">
            <a:spAutoFit/>
          </a:bodyPr>
          <a:lstStyle/>
          <a:p>
            <a:r>
              <a:rPr lang="en-US" dirty="0" smtClean="0"/>
              <a:t>TEAM MEMBERS</a:t>
            </a:r>
            <a:endParaRPr lang="en-US" dirty="0"/>
          </a:p>
        </p:txBody>
      </p:sp>
      <p:sp>
        <p:nvSpPr>
          <p:cNvPr id="22" name="TextBox 21"/>
          <p:cNvSpPr txBox="1"/>
          <p:nvPr/>
        </p:nvSpPr>
        <p:spPr>
          <a:xfrm>
            <a:off x="4343400" y="5943600"/>
            <a:ext cx="1600200" cy="369332"/>
          </a:xfrm>
          <a:prstGeom prst="rect">
            <a:avLst/>
          </a:prstGeom>
          <a:noFill/>
        </p:spPr>
        <p:txBody>
          <a:bodyPr wrap="square" rtlCol="0">
            <a:spAutoFit/>
          </a:bodyPr>
          <a:lstStyle/>
          <a:p>
            <a:r>
              <a:rPr lang="en-US" dirty="0" smtClean="0"/>
              <a:t>VISIONARIES</a:t>
            </a: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rgbClr val="FF0000"/>
                </a:solidFill>
              </a:rPr>
              <a:t>OBJECTIVES</a:t>
            </a:r>
            <a:endParaRPr lang="en-US" dirty="0">
              <a:solidFill>
                <a:srgbClr val="FF0000"/>
              </a:solidFill>
            </a:endParaRPr>
          </a:p>
        </p:txBody>
      </p:sp>
      <p:sp>
        <p:nvSpPr>
          <p:cNvPr id="3" name="Content Placeholder 2"/>
          <p:cNvSpPr>
            <a:spLocks noGrp="1"/>
          </p:cNvSpPr>
          <p:nvPr>
            <p:ph idx="1"/>
          </p:nvPr>
        </p:nvSpPr>
        <p:spPr/>
        <p:txBody>
          <a:bodyPr/>
          <a:lstStyle/>
          <a:p>
            <a:r>
              <a:rPr lang="en-US" dirty="0" smtClean="0"/>
              <a:t>   Briefly review the Millennium Development Goals.</a:t>
            </a:r>
          </a:p>
          <a:p>
            <a:endParaRPr lang="en-US" dirty="0" smtClean="0"/>
          </a:p>
          <a:p>
            <a:r>
              <a:rPr lang="en-US" dirty="0" smtClean="0"/>
              <a:t>   Explain the reason to claim </a:t>
            </a:r>
            <a:r>
              <a:rPr lang="en-US" dirty="0" err="1" smtClean="0"/>
              <a:t>pluripotent</a:t>
            </a:r>
            <a:r>
              <a:rPr lang="en-US" dirty="0" smtClean="0"/>
              <a:t> status for family physicians.</a:t>
            </a:r>
          </a:p>
          <a:p>
            <a:endParaRPr lang="en-US" dirty="0" smtClean="0"/>
          </a:p>
          <a:p>
            <a:r>
              <a:rPr lang="en-US" dirty="0" smtClean="0"/>
              <a:t>   Review the history of the WONCA role in the process.</a:t>
            </a:r>
          </a:p>
          <a:p>
            <a:endParaRPr lang="en-US" dirty="0" smtClean="0"/>
          </a:p>
          <a:p>
            <a:r>
              <a:rPr lang="en-US" dirty="0" smtClean="0"/>
              <a:t>   Outline current work and future necessary elements.</a:t>
            </a:r>
          </a:p>
          <a:p>
            <a:endParaRPr lang="en-US" dirty="0" smtClean="0"/>
          </a:p>
          <a:p>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rgbClr val="FF0000"/>
                </a:solidFill>
              </a:rPr>
              <a:t>MDG’s</a:t>
            </a:r>
            <a:endParaRPr lang="en-US" dirty="0">
              <a:solidFill>
                <a:srgbClr val="FF0000"/>
              </a:solidFill>
            </a:endParaRPr>
          </a:p>
        </p:txBody>
      </p:sp>
      <p:sp>
        <p:nvSpPr>
          <p:cNvPr id="3" name="Content Placeholder 2"/>
          <p:cNvSpPr>
            <a:spLocks noGrp="1"/>
          </p:cNvSpPr>
          <p:nvPr>
            <p:ph idx="1"/>
          </p:nvPr>
        </p:nvSpPr>
        <p:spPr/>
        <p:txBody>
          <a:bodyPr>
            <a:normAutofit/>
          </a:bodyPr>
          <a:lstStyle/>
          <a:p>
            <a:r>
              <a:rPr lang="en-US" dirty="0" smtClean="0"/>
              <a:t>End Poverty and Hunger -  A “</a:t>
            </a:r>
            <a:r>
              <a:rPr lang="en-US" dirty="0" err="1" smtClean="0"/>
              <a:t>ginormous</a:t>
            </a:r>
            <a:r>
              <a:rPr lang="en-US" dirty="0" smtClean="0"/>
              <a:t>”  task!</a:t>
            </a:r>
          </a:p>
          <a:p>
            <a:r>
              <a:rPr lang="en-US" dirty="0" smtClean="0"/>
              <a:t>Universal Education – More gigantic expectations.</a:t>
            </a:r>
          </a:p>
          <a:p>
            <a:r>
              <a:rPr lang="en-US" dirty="0" smtClean="0"/>
              <a:t>Gender Equality -  A 50/50 ratio in family medicine</a:t>
            </a:r>
          </a:p>
          <a:p>
            <a:r>
              <a:rPr lang="en-US" dirty="0" smtClean="0"/>
              <a:t>Child Health – We treat kids.</a:t>
            </a:r>
          </a:p>
          <a:p>
            <a:r>
              <a:rPr lang="en-US" dirty="0" smtClean="0"/>
              <a:t>Maternal Health – Only specialty in all human states.</a:t>
            </a:r>
          </a:p>
          <a:p>
            <a:r>
              <a:rPr lang="en-US" dirty="0" smtClean="0"/>
              <a:t>Combat HIV/AIDS – Not “the” specialists but frontline</a:t>
            </a:r>
          </a:p>
          <a:p>
            <a:r>
              <a:rPr lang="en-US" dirty="0" smtClean="0"/>
              <a:t>Environmental Sustainability – Appropriate resource care.</a:t>
            </a:r>
          </a:p>
          <a:p>
            <a:r>
              <a:rPr lang="en-US" dirty="0" smtClean="0"/>
              <a:t>Global Partnership – Cancun, </a:t>
            </a:r>
            <a:r>
              <a:rPr lang="en-US" dirty="0" err="1" smtClean="0"/>
              <a:t>Rustenberg</a:t>
            </a:r>
            <a:r>
              <a:rPr lang="en-US" dirty="0" smtClean="0"/>
              <a:t>, Europe, etc. </a:t>
            </a:r>
          </a:p>
          <a:p>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3" cstate="print"/>
          <a:srcRect/>
          <a:stretch>
            <a:fillRect/>
          </a:stretch>
        </p:blipFill>
        <p:spPr bwMode="auto">
          <a:xfrm>
            <a:off x="2419350" y="633413"/>
            <a:ext cx="4305300" cy="55911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447800"/>
            <a:ext cx="8305800" cy="4724400"/>
          </a:xfrm>
        </p:spPr>
        <p:txBody>
          <a:bodyPr>
            <a:normAutofit fontScale="90000"/>
          </a:bodyPr>
          <a:lstStyle/>
          <a:p>
            <a:pPr algn="ctr"/>
            <a:r>
              <a:rPr lang="en-US" dirty="0" smtClean="0"/>
              <a:t/>
            </a:r>
            <a:br>
              <a:rPr lang="en-US" dirty="0" smtClean="0"/>
            </a:br>
            <a:r>
              <a:rPr lang="en-US" sz="4400" dirty="0" smtClean="0">
                <a:solidFill>
                  <a:schemeClr val="accent1">
                    <a:lumMod val="60000"/>
                    <a:lumOff val="40000"/>
                  </a:schemeClr>
                </a:solidFill>
              </a:rPr>
              <a:t>All labor that uplifts humanity has dignity and importance and should be undertaken with painstaking excellence</a:t>
            </a:r>
            <a:r>
              <a:rPr lang="en-US" sz="4400" dirty="0" smtClean="0"/>
              <a:t>. </a:t>
            </a:r>
            <a:r>
              <a:rPr lang="en-US" dirty="0" smtClean="0"/>
              <a:t/>
            </a:r>
            <a:br>
              <a:rPr lang="en-US" dirty="0" smtClean="0"/>
            </a:br>
            <a:r>
              <a:rPr lang="en-US" dirty="0" smtClean="0"/>
              <a:t/>
            </a:r>
            <a:br>
              <a:rPr lang="en-US" dirty="0" smtClean="0"/>
            </a:br>
            <a:r>
              <a:rPr lang="en-US" dirty="0" smtClean="0"/>
              <a:t/>
            </a:r>
            <a:br>
              <a:rPr lang="en-US" dirty="0" smtClean="0"/>
            </a:br>
            <a:r>
              <a:rPr lang="en-US" sz="3600" dirty="0" smtClean="0">
                <a:solidFill>
                  <a:srgbClr val="FF0000"/>
                </a:solidFill>
                <a:hlinkClick r:id="rId3" action="ppaction://hlinkfile"/>
              </a:rPr>
              <a:t>Martin Luther King, Jr.</a:t>
            </a:r>
            <a:r>
              <a:rPr lang="en-US" sz="3600" dirty="0" smtClean="0">
                <a:solidFill>
                  <a:srgbClr val="FF0000"/>
                </a:solidFill>
              </a:rPr>
              <a:t> </a:t>
            </a:r>
            <a:endParaRPr lang="en-US" sz="3600" dirty="0">
              <a:solidFill>
                <a:srgbClr val="FF0000"/>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3200" dirty="0" smtClean="0">
                <a:solidFill>
                  <a:srgbClr val="FF0000"/>
                </a:solidFill>
              </a:rPr>
              <a:t>Which is the true </a:t>
            </a:r>
            <a:r>
              <a:rPr lang="en-US" sz="3200" dirty="0" err="1" smtClean="0">
                <a:solidFill>
                  <a:srgbClr val="FF0000"/>
                </a:solidFill>
              </a:rPr>
              <a:t>pluripotential</a:t>
            </a:r>
            <a:r>
              <a:rPr lang="en-US" sz="3200" dirty="0" smtClean="0">
                <a:solidFill>
                  <a:srgbClr val="FF0000"/>
                </a:solidFill>
              </a:rPr>
              <a:t> doctor?</a:t>
            </a:r>
            <a:br>
              <a:rPr lang="en-US" sz="3200" dirty="0" smtClean="0">
                <a:solidFill>
                  <a:srgbClr val="FF0000"/>
                </a:solidFill>
              </a:rPr>
            </a:br>
            <a:r>
              <a:rPr lang="en-US" sz="3200" dirty="0" smtClean="0">
                <a:solidFill>
                  <a:srgbClr val="FF0000"/>
                </a:solidFill>
              </a:rPr>
              <a:t>A “QUIZ”</a:t>
            </a:r>
            <a:endParaRPr lang="en-US" sz="3200" dirty="0">
              <a:solidFill>
                <a:srgbClr val="FF0000"/>
              </a:solidFill>
            </a:endParaRPr>
          </a:p>
        </p:txBody>
      </p:sp>
      <p:sp>
        <p:nvSpPr>
          <p:cNvPr id="3" name="Content Placeholder 2"/>
          <p:cNvSpPr>
            <a:spLocks noGrp="1"/>
          </p:cNvSpPr>
          <p:nvPr>
            <p:ph idx="1"/>
          </p:nvPr>
        </p:nvSpPr>
        <p:spPr>
          <a:xfrm>
            <a:off x="457200" y="1447800"/>
            <a:ext cx="8229600" cy="4724400"/>
          </a:xfrm>
        </p:spPr>
        <p:txBody>
          <a:bodyPr>
            <a:normAutofit/>
          </a:bodyPr>
          <a:lstStyle/>
          <a:p>
            <a:pPr>
              <a:buNone/>
            </a:pPr>
            <a:endParaRPr lang="en-US" dirty="0" smtClean="0"/>
          </a:p>
          <a:p>
            <a:endParaRPr lang="en-US" dirty="0" smtClean="0"/>
          </a:p>
          <a:p>
            <a:r>
              <a:rPr lang="en-US" dirty="0" smtClean="0"/>
              <a:t>      A pathologist?</a:t>
            </a:r>
          </a:p>
          <a:p>
            <a:endParaRPr lang="en-US" dirty="0" smtClean="0"/>
          </a:p>
          <a:p>
            <a:r>
              <a:rPr lang="en-US" dirty="0" smtClean="0"/>
              <a:t>      An internist?</a:t>
            </a:r>
          </a:p>
          <a:p>
            <a:endParaRPr lang="en-US" dirty="0" smtClean="0"/>
          </a:p>
          <a:p>
            <a:r>
              <a:rPr lang="en-US" dirty="0" smtClean="0"/>
              <a:t>      A geneticist?</a:t>
            </a:r>
          </a:p>
          <a:p>
            <a:endParaRPr lang="en-US" dirty="0" smtClean="0"/>
          </a:p>
          <a:p>
            <a:r>
              <a:rPr lang="en-US" dirty="0" smtClean="0"/>
              <a:t>      A urologist?</a:t>
            </a:r>
          </a:p>
          <a:p>
            <a:endParaRPr lang="en-US" dirty="0" smtClean="0"/>
          </a:p>
          <a:p>
            <a:pPr>
              <a:buNone/>
            </a:pPr>
            <a:endParaRPr lang="en-US" dirty="0" smtClean="0"/>
          </a:p>
          <a:p>
            <a:endParaRPr lang="en-US" dirty="0" smtClean="0"/>
          </a:p>
          <a:p>
            <a:endParaRPr lang="en-US" dirty="0"/>
          </a:p>
        </p:txBody>
      </p:sp>
      <p:sp>
        <p:nvSpPr>
          <p:cNvPr id="4" name="Oval 3"/>
          <p:cNvSpPr/>
          <p:nvPr/>
        </p:nvSpPr>
        <p:spPr>
          <a:xfrm>
            <a:off x="1066800" y="2743200"/>
            <a:ext cx="45719" cy="457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1342</TotalTime>
  <Words>1860</Words>
  <Application>Microsoft Office PowerPoint</Application>
  <PresentationFormat>On-screen Show (4:3)</PresentationFormat>
  <Paragraphs>320</Paragraphs>
  <Slides>39</Slides>
  <Notes>39</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39</vt:i4>
      </vt:variant>
    </vt:vector>
  </HeadingPairs>
  <TitlesOfParts>
    <vt:vector size="41" baseType="lpstr">
      <vt:lpstr>Flow</vt:lpstr>
      <vt:lpstr>Acrobat Document</vt:lpstr>
      <vt:lpstr>Family Physicians Pluripotential Actors in Global Health Care- Version 2.0 </vt:lpstr>
      <vt:lpstr>Slide 2</vt:lpstr>
      <vt:lpstr>Pluripotent </vt:lpstr>
      <vt:lpstr>Slide 4</vt:lpstr>
      <vt:lpstr>OBJECTIVES</vt:lpstr>
      <vt:lpstr>MDG’s</vt:lpstr>
      <vt:lpstr>Slide 7</vt:lpstr>
      <vt:lpstr> All labor that uplifts humanity has dignity and importance and should be undertaken with painstaking excellence.    Martin Luther King, Jr. </vt:lpstr>
      <vt:lpstr>Which is the true pluripotential doctor? A “QUIZ”</vt:lpstr>
      <vt:lpstr>Slide 10</vt:lpstr>
      <vt:lpstr>Improving Health Systems: The Contribution of Family Medicine</vt:lpstr>
      <vt:lpstr>Origins of the Profession</vt:lpstr>
      <vt:lpstr>Slide 13</vt:lpstr>
      <vt:lpstr>Definition of General Practitioners/Family Physicians</vt:lpstr>
      <vt:lpstr>The Five Star Doctor</vt:lpstr>
      <vt:lpstr>Our Breadth – Interests and Activities</vt:lpstr>
      <vt:lpstr>Slide 17</vt:lpstr>
      <vt:lpstr>Range and Flexibility – A day in the Life Of</vt:lpstr>
      <vt:lpstr>Slide 19</vt:lpstr>
      <vt:lpstr>Slide 20</vt:lpstr>
      <vt:lpstr>A “Perfect Storm”</vt:lpstr>
      <vt:lpstr>History of WHO and Wonca Collaboration</vt:lpstr>
      <vt:lpstr>Slide 23</vt:lpstr>
      <vt:lpstr>Politics is the art of looking for trouble, finding it everywhere,  diagnosing it incorrectly and applying the wrong remedies.   Groucho Marx</vt:lpstr>
      <vt:lpstr>           Other Organizations:  TUFH </vt:lpstr>
      <vt:lpstr>Other Projects: Primafammed</vt:lpstr>
      <vt:lpstr>Other Processes: PHC Research</vt:lpstr>
      <vt:lpstr>Slide 28</vt:lpstr>
      <vt:lpstr>Twelve Principles of African Family Medicine</vt:lpstr>
      <vt:lpstr>Voices from Other Countries in Development of FM</vt:lpstr>
      <vt:lpstr>Health Workforce Crisis:Primary Care in Rural/Urban America</vt:lpstr>
      <vt:lpstr>Social Accountability and the Instillation of Equity</vt:lpstr>
      <vt:lpstr>Core Values and Ethics</vt:lpstr>
      <vt:lpstr>Slide 34</vt:lpstr>
      <vt:lpstr>Training of Family Doctors</vt:lpstr>
      <vt:lpstr>The Future of Family Medicine</vt:lpstr>
      <vt:lpstr>Conundrums</vt:lpstr>
      <vt:lpstr>Slide 38</vt:lpstr>
      <vt:lpstr>Always do whatever’s next.  George Carlin</vt:lpstr>
    </vt:vector>
  </TitlesOfParts>
  <Company>Contra Costa County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Family Physicians Pleuripotential Actors in Global Health Care</dc:title>
  <dc:creator>sloelige</dc:creator>
  <cp:lastModifiedBy>scott</cp:lastModifiedBy>
  <cp:revision>163</cp:revision>
  <dcterms:created xsi:type="dcterms:W3CDTF">2010-05-05T20:05:37Z</dcterms:created>
  <dcterms:modified xsi:type="dcterms:W3CDTF">2010-05-22T16:36:40Z</dcterms:modified>
</cp:coreProperties>
</file>